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9"/>
  </p:notesMasterIdLst>
  <p:sldIdLst>
    <p:sldId id="257" r:id="rId2"/>
    <p:sldId id="258" r:id="rId3"/>
    <p:sldId id="259" r:id="rId4"/>
    <p:sldId id="260" r:id="rId5"/>
    <p:sldId id="261" r:id="rId6"/>
    <p:sldId id="262" r:id="rId7"/>
    <p:sldId id="263"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9" r:id="rId42"/>
    <p:sldId id="300" r:id="rId43"/>
    <p:sldId id="301" r:id="rId44"/>
    <p:sldId id="302" r:id="rId45"/>
    <p:sldId id="303" r:id="rId46"/>
    <p:sldId id="304" r:id="rId47"/>
    <p:sldId id="305" r:id="rId48"/>
    <p:sldId id="306" r:id="rId49"/>
    <p:sldId id="307" r:id="rId50"/>
    <p:sldId id="308" r:id="rId51"/>
    <p:sldId id="309" r:id="rId52"/>
    <p:sldId id="310" r:id="rId53"/>
    <p:sldId id="311" r:id="rId54"/>
    <p:sldId id="312" r:id="rId55"/>
    <p:sldId id="313" r:id="rId56"/>
    <p:sldId id="314" r:id="rId57"/>
    <p:sldId id="315" r:id="rId58"/>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1" d="100"/>
          <a:sy n="41" d="100"/>
        </p:scale>
        <p:origin x="-71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AR"/>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A552EE9-2D9E-4E87-AA13-91BBAE2D36F5}" type="datetimeFigureOut">
              <a:rPr lang="es-AR" smtClean="0"/>
              <a:t>31/8/2015</a:t>
            </a:fld>
            <a:endParaRPr lang="es-AR"/>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AR"/>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AR"/>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75AD4B-782E-4D6D-B58E-239C84C178BF}" type="slidenum">
              <a:rPr lang="es-AR" smtClean="0"/>
              <a:t>‹Nº›</a:t>
            </a:fld>
            <a:endParaRPr lang="es-AR"/>
          </a:p>
        </p:txBody>
      </p:sp>
    </p:spTree>
    <p:extLst>
      <p:ext uri="{BB962C8B-B14F-4D97-AF65-F5344CB8AC3E}">
        <p14:creationId xmlns:p14="http://schemas.microsoft.com/office/powerpoint/2010/main" val="34321185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2 Marcador de notas"/>
          <p:cNvSpPr>
            <a:spLocks noGrp="1"/>
          </p:cNvSpPr>
          <p:nvPr>
            <p:ph type="body" idx="1"/>
          </p:nvPr>
        </p:nvSpPr>
        <p:spPr/>
        <p:txBody>
          <a:bodyPr/>
          <a:lstStyle/>
          <a:p>
            <a:pPr marL="285750" indent="-285750" eaLnBrk="1" fontAlgn="auto" hangingPunct="1">
              <a:spcBef>
                <a:spcPts val="0"/>
              </a:spcBef>
              <a:spcAft>
                <a:spcPts val="0"/>
              </a:spcAft>
              <a:buFont typeface="Arial" pitchFamily="34" charset="0"/>
              <a:buChar char="•"/>
              <a:defRPr/>
            </a:pPr>
            <a:r>
              <a:rPr lang="es-MX" b="1" dirty="0" smtClean="0">
                <a:latin typeface="Arial Rounded MT Bold" pitchFamily="34" charset="0"/>
              </a:rPr>
              <a:t>Químicamente la oxidación se define como la pérdida de electrones y la reducción como la ganancia de ellos.</a:t>
            </a:r>
          </a:p>
          <a:p>
            <a:pPr eaLnBrk="1" fontAlgn="auto" hangingPunct="1">
              <a:spcBef>
                <a:spcPts val="0"/>
              </a:spcBef>
              <a:spcAft>
                <a:spcPts val="0"/>
              </a:spcAft>
              <a:defRPr/>
            </a:pPr>
            <a:endParaRPr lang="es-MX" b="1" dirty="0" smtClean="0">
              <a:latin typeface="Arial Rounded MT Bold" pitchFamily="34" charset="0"/>
            </a:endParaRPr>
          </a:p>
          <a:p>
            <a:pPr marL="285750" indent="-285750" eaLnBrk="1" fontAlgn="auto" hangingPunct="1">
              <a:spcBef>
                <a:spcPts val="0"/>
              </a:spcBef>
              <a:spcAft>
                <a:spcPts val="0"/>
              </a:spcAft>
              <a:buFont typeface="Arial" pitchFamily="34" charset="0"/>
              <a:buChar char="•"/>
              <a:defRPr/>
            </a:pPr>
            <a:r>
              <a:rPr lang="es-MX" b="1" dirty="0" smtClean="0">
                <a:latin typeface="Arial Rounded MT Bold" pitchFamily="34" charset="0"/>
              </a:rPr>
              <a:t>En consecuencia la oxidación está siempre acompañada por la reducción de un aceptor de electrones.</a:t>
            </a:r>
          </a:p>
          <a:p>
            <a:pPr eaLnBrk="1" fontAlgn="auto" hangingPunct="1">
              <a:spcBef>
                <a:spcPts val="0"/>
              </a:spcBef>
              <a:spcAft>
                <a:spcPts val="0"/>
              </a:spcAft>
              <a:defRPr/>
            </a:pPr>
            <a:endParaRPr lang="es-MX" b="1" dirty="0" smtClean="0">
              <a:latin typeface="Arial Rounded MT Bold" pitchFamily="34" charset="0"/>
            </a:endParaRPr>
          </a:p>
          <a:p>
            <a:pPr marL="285750" indent="-285750" eaLnBrk="1" fontAlgn="auto" hangingPunct="1">
              <a:spcBef>
                <a:spcPts val="0"/>
              </a:spcBef>
              <a:spcAft>
                <a:spcPts val="0"/>
              </a:spcAft>
              <a:buFont typeface="Arial" pitchFamily="34" charset="0"/>
              <a:buChar char="•"/>
              <a:defRPr/>
            </a:pPr>
            <a:r>
              <a:rPr lang="es-MX" b="1" dirty="0" smtClean="0">
                <a:latin typeface="Arial Rounded MT Bold" pitchFamily="34" charset="0"/>
              </a:rPr>
              <a:t>Este principio de OXIDO- REDUCCIÓN se aplica a los sistemas bioquímicos y es un concepto importante para la comprensión de la naturaleza de las oxidaciones biológicas.</a:t>
            </a:r>
          </a:p>
          <a:p>
            <a:pPr eaLnBrk="1" fontAlgn="auto" hangingPunct="1">
              <a:spcBef>
                <a:spcPts val="0"/>
              </a:spcBef>
              <a:spcAft>
                <a:spcPts val="0"/>
              </a:spcAft>
              <a:defRPr/>
            </a:pPr>
            <a:endParaRPr lang="es-MX" b="1" dirty="0" smtClean="0">
              <a:latin typeface="Arial Rounded MT Bold" pitchFamily="34" charset="0"/>
            </a:endParaRPr>
          </a:p>
          <a:p>
            <a:pPr marL="285750" indent="-285750" eaLnBrk="1" fontAlgn="auto" hangingPunct="1">
              <a:spcBef>
                <a:spcPts val="0"/>
              </a:spcBef>
              <a:spcAft>
                <a:spcPts val="0"/>
              </a:spcAft>
              <a:buFont typeface="Arial" pitchFamily="34" charset="0"/>
              <a:buChar char="•"/>
              <a:defRPr/>
            </a:pPr>
            <a:r>
              <a:rPr lang="es-MX" b="1" dirty="0" smtClean="0">
                <a:latin typeface="Arial Rounded MT Bold" pitchFamily="34" charset="0"/>
              </a:rPr>
              <a:t>La vida de los animales superiores depende en forma absoluta del suministro de oxígeno.</a:t>
            </a:r>
          </a:p>
          <a:p>
            <a:pPr eaLnBrk="1" fontAlgn="auto" hangingPunct="1">
              <a:spcBef>
                <a:spcPts val="0"/>
              </a:spcBef>
              <a:spcAft>
                <a:spcPts val="0"/>
              </a:spcAft>
              <a:defRPr/>
            </a:pPr>
            <a:endParaRPr lang="es-AR" dirty="0" smtClean="0"/>
          </a:p>
        </p:txBody>
      </p:sp>
      <p:sp>
        <p:nvSpPr>
          <p:cNvPr id="29700"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fontAlgn="base" hangingPunct="1">
              <a:spcBef>
                <a:spcPct val="0"/>
              </a:spcBef>
              <a:spcAft>
                <a:spcPct val="0"/>
              </a:spcAft>
            </a:pPr>
            <a:fld id="{1CB44EAA-1D2D-495E-A157-7937226EE28D}" type="slidenum">
              <a:rPr lang="es-AR" altLang="es-AR" smtClean="0"/>
              <a:pPr eaLnBrk="1" fontAlgn="base" hangingPunct="1">
                <a:spcBef>
                  <a:spcPct val="0"/>
                </a:spcBef>
                <a:spcAft>
                  <a:spcPct val="0"/>
                </a:spcAft>
              </a:pPr>
              <a:t>8</a:t>
            </a:fld>
            <a:endParaRPr lang="es-AR" altLang="es-AR"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871" eaLnBrk="0" hangingPunct="0">
              <a:defRPr baseline="-25000">
                <a:solidFill>
                  <a:schemeClr val="tx1"/>
                </a:solidFill>
                <a:latin typeface="Arial" charset="0"/>
                <a:cs typeface="Arial" charset="0"/>
              </a:defRPr>
            </a:lvl1pPr>
            <a:lvl2pPr marL="703054" indent="-270405" defTabSz="914871" eaLnBrk="0" hangingPunct="0">
              <a:defRPr baseline="-25000">
                <a:solidFill>
                  <a:schemeClr val="tx1"/>
                </a:solidFill>
                <a:latin typeface="Arial" charset="0"/>
                <a:cs typeface="Arial" charset="0"/>
              </a:defRPr>
            </a:lvl2pPr>
            <a:lvl3pPr marL="1081621" indent="-216324" defTabSz="914871" eaLnBrk="0" hangingPunct="0">
              <a:defRPr baseline="-25000">
                <a:solidFill>
                  <a:schemeClr val="tx1"/>
                </a:solidFill>
                <a:latin typeface="Arial" charset="0"/>
                <a:cs typeface="Arial" charset="0"/>
              </a:defRPr>
            </a:lvl3pPr>
            <a:lvl4pPr marL="1514269" indent="-216324" defTabSz="914871" eaLnBrk="0" hangingPunct="0">
              <a:defRPr baseline="-25000">
                <a:solidFill>
                  <a:schemeClr val="tx1"/>
                </a:solidFill>
                <a:latin typeface="Arial" charset="0"/>
                <a:cs typeface="Arial" charset="0"/>
              </a:defRPr>
            </a:lvl4pPr>
            <a:lvl5pPr marL="1946918" indent="-216324" defTabSz="914871" eaLnBrk="0" hangingPunct="0">
              <a:defRPr baseline="-25000">
                <a:solidFill>
                  <a:schemeClr val="tx1"/>
                </a:solidFill>
                <a:latin typeface="Arial" charset="0"/>
                <a:cs typeface="Arial" charset="0"/>
              </a:defRPr>
            </a:lvl5pPr>
            <a:lvl6pPr marL="2379566" indent="-216324" defTabSz="914871" eaLnBrk="0" fontAlgn="base" hangingPunct="0">
              <a:spcBef>
                <a:spcPct val="0"/>
              </a:spcBef>
              <a:spcAft>
                <a:spcPct val="0"/>
              </a:spcAft>
              <a:defRPr baseline="-25000">
                <a:solidFill>
                  <a:schemeClr val="tx1"/>
                </a:solidFill>
                <a:latin typeface="Arial" charset="0"/>
                <a:cs typeface="Arial" charset="0"/>
              </a:defRPr>
            </a:lvl6pPr>
            <a:lvl7pPr marL="2812214" indent="-216324" defTabSz="914871" eaLnBrk="0" fontAlgn="base" hangingPunct="0">
              <a:spcBef>
                <a:spcPct val="0"/>
              </a:spcBef>
              <a:spcAft>
                <a:spcPct val="0"/>
              </a:spcAft>
              <a:defRPr baseline="-25000">
                <a:solidFill>
                  <a:schemeClr val="tx1"/>
                </a:solidFill>
                <a:latin typeface="Arial" charset="0"/>
                <a:cs typeface="Arial" charset="0"/>
              </a:defRPr>
            </a:lvl7pPr>
            <a:lvl8pPr marL="3244863" indent="-216324" defTabSz="914871" eaLnBrk="0" fontAlgn="base" hangingPunct="0">
              <a:spcBef>
                <a:spcPct val="0"/>
              </a:spcBef>
              <a:spcAft>
                <a:spcPct val="0"/>
              </a:spcAft>
              <a:defRPr baseline="-25000">
                <a:solidFill>
                  <a:schemeClr val="tx1"/>
                </a:solidFill>
                <a:latin typeface="Arial" charset="0"/>
                <a:cs typeface="Arial" charset="0"/>
              </a:defRPr>
            </a:lvl8pPr>
            <a:lvl9pPr marL="3677511" indent="-216324" defTabSz="914871" eaLnBrk="0" fontAlgn="base" hangingPunct="0">
              <a:spcBef>
                <a:spcPct val="0"/>
              </a:spcBef>
              <a:spcAft>
                <a:spcPct val="0"/>
              </a:spcAft>
              <a:defRPr baseline="-25000">
                <a:solidFill>
                  <a:schemeClr val="tx1"/>
                </a:solidFill>
                <a:latin typeface="Arial" charset="0"/>
                <a:cs typeface="Arial" charset="0"/>
              </a:defRPr>
            </a:lvl9pPr>
          </a:lstStyle>
          <a:p>
            <a:pPr eaLnBrk="1" hangingPunct="1"/>
            <a:fld id="{BB5EC4FD-7407-44A2-B56E-83359AB0531E}" type="slidenum">
              <a:rPr lang="es-ES_tradnl" altLang="es-AR" baseline="0" smtClean="0"/>
              <a:pPr eaLnBrk="1" hangingPunct="1"/>
              <a:t>43</a:t>
            </a:fld>
            <a:endParaRPr lang="es-ES_tradnl" altLang="es-AR" baseline="0" smtClean="0"/>
          </a:p>
        </p:txBody>
      </p:sp>
      <p:sp>
        <p:nvSpPr>
          <p:cNvPr id="53251" name="Rectangle 2"/>
          <p:cNvSpPr>
            <a:spLocks noChangeArrowheads="1"/>
          </p:cNvSpPr>
          <p:nvPr/>
        </p:nvSpPr>
        <p:spPr bwMode="auto">
          <a:xfrm>
            <a:off x="3886569" y="0"/>
            <a:ext cx="2971431" cy="457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86530" tIns="43265" rIns="86530" bIns="43265"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3252" name="Rectangle 3"/>
          <p:cNvSpPr>
            <a:spLocks noChangeArrowheads="1"/>
          </p:cNvSpPr>
          <p:nvPr/>
        </p:nvSpPr>
        <p:spPr bwMode="auto">
          <a:xfrm>
            <a:off x="3886569" y="8686221"/>
            <a:ext cx="2971431" cy="457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76" tIns="44444" rIns="90476" bIns="44444" anchor="b"/>
          <a:lstStyle>
            <a:lvl1pPr defTabSz="966788" eaLnBrk="0" hangingPunct="0">
              <a:defRPr baseline="-25000">
                <a:solidFill>
                  <a:schemeClr val="tx1"/>
                </a:solidFill>
                <a:latin typeface="Arial" charset="0"/>
                <a:cs typeface="Arial" charset="0"/>
              </a:defRPr>
            </a:lvl1pPr>
            <a:lvl2pPr marL="742950" indent="-285750" defTabSz="966788" eaLnBrk="0" hangingPunct="0">
              <a:defRPr baseline="-25000">
                <a:solidFill>
                  <a:schemeClr val="tx1"/>
                </a:solidFill>
                <a:latin typeface="Arial" charset="0"/>
                <a:cs typeface="Arial" charset="0"/>
              </a:defRPr>
            </a:lvl2pPr>
            <a:lvl3pPr marL="1143000" indent="-228600" defTabSz="966788" eaLnBrk="0" hangingPunct="0">
              <a:defRPr baseline="-25000">
                <a:solidFill>
                  <a:schemeClr val="tx1"/>
                </a:solidFill>
                <a:latin typeface="Arial" charset="0"/>
                <a:cs typeface="Arial" charset="0"/>
              </a:defRPr>
            </a:lvl3pPr>
            <a:lvl4pPr marL="1600200" indent="-228600" defTabSz="966788" eaLnBrk="0" hangingPunct="0">
              <a:defRPr baseline="-25000">
                <a:solidFill>
                  <a:schemeClr val="tx1"/>
                </a:solidFill>
                <a:latin typeface="Arial" charset="0"/>
                <a:cs typeface="Arial" charset="0"/>
              </a:defRPr>
            </a:lvl4pPr>
            <a:lvl5pPr marL="2057400" indent="-228600" defTabSz="966788" eaLnBrk="0" hangingPunct="0">
              <a:defRPr baseline="-25000">
                <a:solidFill>
                  <a:schemeClr val="tx1"/>
                </a:solidFill>
                <a:latin typeface="Arial" charset="0"/>
                <a:cs typeface="Arial" charset="0"/>
              </a:defRPr>
            </a:lvl5pPr>
            <a:lvl6pPr marL="2514600" indent="-228600" defTabSz="966788" eaLnBrk="0" fontAlgn="base" hangingPunct="0">
              <a:spcBef>
                <a:spcPct val="0"/>
              </a:spcBef>
              <a:spcAft>
                <a:spcPct val="0"/>
              </a:spcAft>
              <a:defRPr baseline="-25000">
                <a:solidFill>
                  <a:schemeClr val="tx1"/>
                </a:solidFill>
                <a:latin typeface="Arial" charset="0"/>
                <a:cs typeface="Arial" charset="0"/>
              </a:defRPr>
            </a:lvl6pPr>
            <a:lvl7pPr marL="2971800" indent="-228600" defTabSz="966788" eaLnBrk="0" fontAlgn="base" hangingPunct="0">
              <a:spcBef>
                <a:spcPct val="0"/>
              </a:spcBef>
              <a:spcAft>
                <a:spcPct val="0"/>
              </a:spcAft>
              <a:defRPr baseline="-25000">
                <a:solidFill>
                  <a:schemeClr val="tx1"/>
                </a:solidFill>
                <a:latin typeface="Arial" charset="0"/>
                <a:cs typeface="Arial" charset="0"/>
              </a:defRPr>
            </a:lvl7pPr>
            <a:lvl8pPr marL="3429000" indent="-228600" defTabSz="966788" eaLnBrk="0" fontAlgn="base" hangingPunct="0">
              <a:spcBef>
                <a:spcPct val="0"/>
              </a:spcBef>
              <a:spcAft>
                <a:spcPct val="0"/>
              </a:spcAft>
              <a:defRPr baseline="-25000">
                <a:solidFill>
                  <a:schemeClr val="tx1"/>
                </a:solidFill>
                <a:latin typeface="Arial" charset="0"/>
                <a:cs typeface="Arial" charset="0"/>
              </a:defRPr>
            </a:lvl8pPr>
            <a:lvl9pPr marL="3886200" indent="-228600" defTabSz="966788" eaLnBrk="0" fontAlgn="base" hangingPunct="0">
              <a:spcBef>
                <a:spcPct val="0"/>
              </a:spcBef>
              <a:spcAft>
                <a:spcPct val="0"/>
              </a:spcAft>
              <a:defRPr baseline="-25000">
                <a:solidFill>
                  <a:schemeClr val="tx1"/>
                </a:solidFill>
                <a:latin typeface="Arial" charset="0"/>
                <a:cs typeface="Arial" charset="0"/>
              </a:defRPr>
            </a:lvl9pPr>
          </a:lstStyle>
          <a:p>
            <a:pPr algn="r"/>
            <a:r>
              <a:rPr lang="es-ES_tradnl" altLang="es-AR" sz="1200" baseline="0"/>
              <a:t>31</a:t>
            </a:r>
          </a:p>
        </p:txBody>
      </p:sp>
      <p:sp>
        <p:nvSpPr>
          <p:cNvPr id="53253" name="Rectangle 4"/>
          <p:cNvSpPr>
            <a:spLocks noChangeArrowheads="1"/>
          </p:cNvSpPr>
          <p:nvPr/>
        </p:nvSpPr>
        <p:spPr bwMode="auto">
          <a:xfrm>
            <a:off x="0" y="8686221"/>
            <a:ext cx="2971431" cy="457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86530" tIns="43265" rIns="86530" bIns="43265"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3254" name="Rectangle 5"/>
          <p:cNvSpPr>
            <a:spLocks noChangeArrowheads="1"/>
          </p:cNvSpPr>
          <p:nvPr/>
        </p:nvSpPr>
        <p:spPr bwMode="auto">
          <a:xfrm>
            <a:off x="0" y="0"/>
            <a:ext cx="2971431" cy="457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86530" tIns="43265" rIns="86530" bIns="43265"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3255" name="Rectangle 6"/>
          <p:cNvSpPr>
            <a:spLocks noGrp="1" noRot="1" noChangeAspect="1" noChangeArrowheads="1" noTextEdit="1"/>
          </p:cNvSpPr>
          <p:nvPr>
            <p:ph type="sldImg"/>
          </p:nvPr>
        </p:nvSpPr>
        <p:spPr>
          <a:xfrm>
            <a:off x="1152525" y="692150"/>
            <a:ext cx="4554538" cy="3416300"/>
          </a:xfrm>
          <a:ln w="12700" cap="flat"/>
        </p:spPr>
      </p:sp>
      <p:sp>
        <p:nvSpPr>
          <p:cNvPr id="53256" name="Rectangle 7"/>
          <p:cNvSpPr>
            <a:spLocks noGrp="1" noChangeArrowheads="1"/>
          </p:cNvSpPr>
          <p:nvPr>
            <p:ph type="body" idx="1"/>
          </p:nvPr>
        </p:nvSpPr>
        <p:spPr>
          <a:xfrm>
            <a:off x="915138" y="4343110"/>
            <a:ext cx="5027724" cy="411567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76" tIns="44444" rIns="90476" bIns="44444"/>
          <a:lstStyle/>
          <a:p>
            <a:pPr eaLnBrk="1" hangingPunct="1"/>
            <a:endParaRPr lang="es-ES_tradnl" altLang="es-AR"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AR"/>
          </a:p>
        </p:txBody>
      </p:sp>
      <p:sp>
        <p:nvSpPr>
          <p:cNvPr id="4" name="3 Marcador de fecha"/>
          <p:cNvSpPr>
            <a:spLocks noGrp="1"/>
          </p:cNvSpPr>
          <p:nvPr>
            <p:ph type="dt" sz="half" idx="10"/>
          </p:nvPr>
        </p:nvSpPr>
        <p:spPr/>
        <p:txBody>
          <a:bodyPr/>
          <a:lstStyle/>
          <a:p>
            <a:fld id="{B761ED60-202E-4E34-ADB1-6F7705EA8A3C}" type="datetimeFigureOut">
              <a:rPr lang="es-AR" smtClean="0"/>
              <a:t>31/8/2015</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435CC300-F9D8-4A37-8B3B-DD50DFDC467E}" type="slidenum">
              <a:rPr lang="es-AR" smtClean="0"/>
              <a:t>‹Nº›</a:t>
            </a:fld>
            <a:endParaRPr lang="es-AR"/>
          </a:p>
        </p:txBody>
      </p:sp>
    </p:spTree>
    <p:extLst>
      <p:ext uri="{BB962C8B-B14F-4D97-AF65-F5344CB8AC3E}">
        <p14:creationId xmlns:p14="http://schemas.microsoft.com/office/powerpoint/2010/main" val="10341929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B761ED60-202E-4E34-ADB1-6F7705EA8A3C}" type="datetimeFigureOut">
              <a:rPr lang="es-AR" smtClean="0"/>
              <a:t>31/8/2015</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435CC300-F9D8-4A37-8B3B-DD50DFDC467E}" type="slidenum">
              <a:rPr lang="es-AR" smtClean="0"/>
              <a:t>‹Nº›</a:t>
            </a:fld>
            <a:endParaRPr lang="es-AR"/>
          </a:p>
        </p:txBody>
      </p:sp>
    </p:spTree>
    <p:extLst>
      <p:ext uri="{BB962C8B-B14F-4D97-AF65-F5344CB8AC3E}">
        <p14:creationId xmlns:p14="http://schemas.microsoft.com/office/powerpoint/2010/main" val="1884760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B761ED60-202E-4E34-ADB1-6F7705EA8A3C}" type="datetimeFigureOut">
              <a:rPr lang="es-AR" smtClean="0"/>
              <a:t>31/8/2015</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435CC300-F9D8-4A37-8B3B-DD50DFDC467E}" type="slidenum">
              <a:rPr lang="es-AR" smtClean="0"/>
              <a:t>‹Nº›</a:t>
            </a:fld>
            <a:endParaRPr lang="es-AR"/>
          </a:p>
        </p:txBody>
      </p:sp>
    </p:spTree>
    <p:extLst>
      <p:ext uri="{BB962C8B-B14F-4D97-AF65-F5344CB8AC3E}">
        <p14:creationId xmlns:p14="http://schemas.microsoft.com/office/powerpoint/2010/main" val="25895501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648200" y="1600200"/>
            <a:ext cx="4038600" cy="21859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4648200" y="3938588"/>
            <a:ext cx="4038600" cy="21875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Rectangle 4"/>
          <p:cNvSpPr>
            <a:spLocks noGrp="1" noChangeArrowheads="1"/>
          </p:cNvSpPr>
          <p:nvPr>
            <p:ph type="dt" sz="half" idx="10"/>
          </p:nvPr>
        </p:nvSpPr>
        <p:spPr>
          <a:ln/>
        </p:spPr>
        <p:txBody>
          <a:bodyPr/>
          <a:lstStyle>
            <a:lvl1pPr>
              <a:defRPr/>
            </a:lvl1pPr>
          </a:lstStyle>
          <a:p>
            <a:pPr>
              <a:defRPr/>
            </a:pPr>
            <a:endParaRPr lang="es-ES"/>
          </a:p>
        </p:txBody>
      </p:sp>
      <p:sp>
        <p:nvSpPr>
          <p:cNvPr id="7" name="Rectangle 5"/>
          <p:cNvSpPr>
            <a:spLocks noGrp="1" noChangeArrowheads="1"/>
          </p:cNvSpPr>
          <p:nvPr>
            <p:ph type="ftr" sz="quarter" idx="11"/>
          </p:nvPr>
        </p:nvSpPr>
        <p:spPr>
          <a:ln/>
        </p:spPr>
        <p:txBody>
          <a:bodyPr/>
          <a:lstStyle>
            <a:lvl1pPr>
              <a:defRPr/>
            </a:lvl1pPr>
          </a:lstStyle>
          <a:p>
            <a:pPr>
              <a:defRPr/>
            </a:pPr>
            <a:endParaRPr lang="es-ES"/>
          </a:p>
        </p:txBody>
      </p:sp>
      <p:sp>
        <p:nvSpPr>
          <p:cNvPr id="8" name="Rectangle 6"/>
          <p:cNvSpPr>
            <a:spLocks noGrp="1" noChangeArrowheads="1"/>
          </p:cNvSpPr>
          <p:nvPr>
            <p:ph type="sldNum" sz="quarter" idx="12"/>
          </p:nvPr>
        </p:nvSpPr>
        <p:spPr>
          <a:ln/>
        </p:spPr>
        <p:txBody>
          <a:bodyPr/>
          <a:lstStyle>
            <a:lvl1pPr>
              <a:defRPr/>
            </a:lvl1pPr>
          </a:lstStyle>
          <a:p>
            <a:pPr>
              <a:defRPr/>
            </a:pPr>
            <a:fld id="{2FA7CBCA-C36F-451D-B7E9-5EE0229007F9}" type="slidenum">
              <a:rPr lang="es-ES"/>
              <a:pPr>
                <a:defRPr/>
              </a:pPr>
              <a:t>‹Nº›</a:t>
            </a:fld>
            <a:endParaRPr lang="es-ES"/>
          </a:p>
        </p:txBody>
      </p:sp>
    </p:spTree>
    <p:extLst>
      <p:ext uri="{BB962C8B-B14F-4D97-AF65-F5344CB8AC3E}">
        <p14:creationId xmlns:p14="http://schemas.microsoft.com/office/powerpoint/2010/main" val="22908463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E031F5A4-440F-41B3-8729-7223C6BDD4C9}" type="slidenum">
              <a:rPr lang="es-ES"/>
              <a:pPr>
                <a:defRPr/>
              </a:pPr>
              <a:t>‹Nº›</a:t>
            </a:fld>
            <a:endParaRPr lang="es-ES"/>
          </a:p>
        </p:txBody>
      </p:sp>
    </p:spTree>
    <p:extLst>
      <p:ext uri="{BB962C8B-B14F-4D97-AF65-F5344CB8AC3E}">
        <p14:creationId xmlns:p14="http://schemas.microsoft.com/office/powerpoint/2010/main" val="28110258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woObj">
  <p:cSld name="Título, 1 obje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648200" y="1600200"/>
            <a:ext cx="4038600" cy="21859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4648200" y="3938588"/>
            <a:ext cx="4038600" cy="21875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Rectangle 4"/>
          <p:cNvSpPr>
            <a:spLocks noGrp="1" noChangeArrowheads="1"/>
          </p:cNvSpPr>
          <p:nvPr>
            <p:ph type="dt" sz="half" idx="10"/>
          </p:nvPr>
        </p:nvSpPr>
        <p:spPr>
          <a:ln/>
        </p:spPr>
        <p:txBody>
          <a:bodyPr/>
          <a:lstStyle>
            <a:lvl1pPr>
              <a:defRPr/>
            </a:lvl1pPr>
          </a:lstStyle>
          <a:p>
            <a:pPr>
              <a:defRPr/>
            </a:pPr>
            <a:endParaRPr lang="es-ES"/>
          </a:p>
        </p:txBody>
      </p:sp>
      <p:sp>
        <p:nvSpPr>
          <p:cNvPr id="7" name="Rectangle 5"/>
          <p:cNvSpPr>
            <a:spLocks noGrp="1" noChangeArrowheads="1"/>
          </p:cNvSpPr>
          <p:nvPr>
            <p:ph type="ftr" sz="quarter" idx="11"/>
          </p:nvPr>
        </p:nvSpPr>
        <p:spPr>
          <a:ln/>
        </p:spPr>
        <p:txBody>
          <a:bodyPr/>
          <a:lstStyle>
            <a:lvl1pPr>
              <a:defRPr/>
            </a:lvl1pPr>
          </a:lstStyle>
          <a:p>
            <a:pPr>
              <a:defRPr/>
            </a:pPr>
            <a:endParaRPr lang="es-ES"/>
          </a:p>
        </p:txBody>
      </p:sp>
      <p:sp>
        <p:nvSpPr>
          <p:cNvPr id="8" name="Rectangle 6"/>
          <p:cNvSpPr>
            <a:spLocks noGrp="1" noChangeArrowheads="1"/>
          </p:cNvSpPr>
          <p:nvPr>
            <p:ph type="sldNum" sz="quarter" idx="12"/>
          </p:nvPr>
        </p:nvSpPr>
        <p:spPr>
          <a:ln/>
        </p:spPr>
        <p:txBody>
          <a:bodyPr/>
          <a:lstStyle>
            <a:lvl1pPr>
              <a:defRPr/>
            </a:lvl1pPr>
          </a:lstStyle>
          <a:p>
            <a:pPr>
              <a:defRPr/>
            </a:pPr>
            <a:fld id="{E7B52274-52A6-4E9D-9960-1C6D48EEF783}" type="slidenum">
              <a:rPr lang="es-ES"/>
              <a:pPr>
                <a:defRPr/>
              </a:pPr>
              <a:t>‹Nº›</a:t>
            </a:fld>
            <a:endParaRPr lang="es-ES"/>
          </a:p>
        </p:txBody>
      </p:sp>
    </p:spTree>
    <p:extLst>
      <p:ext uri="{BB962C8B-B14F-4D97-AF65-F5344CB8AC3E}">
        <p14:creationId xmlns:p14="http://schemas.microsoft.com/office/powerpoint/2010/main" val="3720194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ClipArt">
  <p:cSld name="Título y texto e imágenes prediseñada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imágenes prediseñadas"/>
          <p:cNvSpPr>
            <a:spLocks noGrp="1"/>
          </p:cNvSpPr>
          <p:nvPr>
            <p:ph type="clipArt" sz="half" idx="2"/>
          </p:nvPr>
        </p:nvSpPr>
        <p:spPr>
          <a:xfrm>
            <a:off x="4648200" y="1600200"/>
            <a:ext cx="4038600" cy="4525963"/>
          </a:xfrm>
        </p:spPr>
        <p:txBody>
          <a:bodyPr/>
          <a:lstStyle/>
          <a:p>
            <a:pPr lvl="0"/>
            <a:endParaRPr lang="es-E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9C2297E0-A2B7-440E-B637-085CCE59AD86}" type="slidenum">
              <a:rPr lang="es-ES"/>
              <a:pPr>
                <a:defRPr/>
              </a:pPr>
              <a:t>‹Nº›</a:t>
            </a:fld>
            <a:endParaRPr lang="es-ES"/>
          </a:p>
        </p:txBody>
      </p:sp>
    </p:spTree>
    <p:extLst>
      <p:ext uri="{BB962C8B-B14F-4D97-AF65-F5344CB8AC3E}">
        <p14:creationId xmlns:p14="http://schemas.microsoft.com/office/powerpoint/2010/main" val="36941343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B761ED60-202E-4E34-ADB1-6F7705EA8A3C}" type="datetimeFigureOut">
              <a:rPr lang="es-AR" smtClean="0"/>
              <a:t>31/8/2015</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435CC300-F9D8-4A37-8B3B-DD50DFDC467E}" type="slidenum">
              <a:rPr lang="es-AR" smtClean="0"/>
              <a:t>‹Nº›</a:t>
            </a:fld>
            <a:endParaRPr lang="es-AR"/>
          </a:p>
        </p:txBody>
      </p:sp>
    </p:spTree>
    <p:extLst>
      <p:ext uri="{BB962C8B-B14F-4D97-AF65-F5344CB8AC3E}">
        <p14:creationId xmlns:p14="http://schemas.microsoft.com/office/powerpoint/2010/main" val="21319406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B761ED60-202E-4E34-ADB1-6F7705EA8A3C}" type="datetimeFigureOut">
              <a:rPr lang="es-AR" smtClean="0"/>
              <a:t>31/8/2015</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435CC300-F9D8-4A37-8B3B-DD50DFDC467E}" type="slidenum">
              <a:rPr lang="es-AR" smtClean="0"/>
              <a:t>‹Nº›</a:t>
            </a:fld>
            <a:endParaRPr lang="es-AR"/>
          </a:p>
        </p:txBody>
      </p:sp>
    </p:spTree>
    <p:extLst>
      <p:ext uri="{BB962C8B-B14F-4D97-AF65-F5344CB8AC3E}">
        <p14:creationId xmlns:p14="http://schemas.microsoft.com/office/powerpoint/2010/main" val="4117375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fecha"/>
          <p:cNvSpPr>
            <a:spLocks noGrp="1"/>
          </p:cNvSpPr>
          <p:nvPr>
            <p:ph type="dt" sz="half" idx="10"/>
          </p:nvPr>
        </p:nvSpPr>
        <p:spPr/>
        <p:txBody>
          <a:bodyPr/>
          <a:lstStyle/>
          <a:p>
            <a:fld id="{B761ED60-202E-4E34-ADB1-6F7705EA8A3C}" type="datetimeFigureOut">
              <a:rPr lang="es-AR" smtClean="0"/>
              <a:t>31/8/2015</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435CC300-F9D8-4A37-8B3B-DD50DFDC467E}" type="slidenum">
              <a:rPr lang="es-AR" smtClean="0"/>
              <a:t>‹Nº›</a:t>
            </a:fld>
            <a:endParaRPr lang="es-AR"/>
          </a:p>
        </p:txBody>
      </p:sp>
    </p:spTree>
    <p:extLst>
      <p:ext uri="{BB962C8B-B14F-4D97-AF65-F5344CB8AC3E}">
        <p14:creationId xmlns:p14="http://schemas.microsoft.com/office/powerpoint/2010/main" val="14439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7" name="6 Marcador de fecha"/>
          <p:cNvSpPr>
            <a:spLocks noGrp="1"/>
          </p:cNvSpPr>
          <p:nvPr>
            <p:ph type="dt" sz="half" idx="10"/>
          </p:nvPr>
        </p:nvSpPr>
        <p:spPr/>
        <p:txBody>
          <a:bodyPr/>
          <a:lstStyle/>
          <a:p>
            <a:fld id="{B761ED60-202E-4E34-ADB1-6F7705EA8A3C}" type="datetimeFigureOut">
              <a:rPr lang="es-AR" smtClean="0"/>
              <a:t>31/8/2015</a:t>
            </a:fld>
            <a:endParaRPr lang="es-AR"/>
          </a:p>
        </p:txBody>
      </p:sp>
      <p:sp>
        <p:nvSpPr>
          <p:cNvPr id="8" name="7 Marcador de pie de página"/>
          <p:cNvSpPr>
            <a:spLocks noGrp="1"/>
          </p:cNvSpPr>
          <p:nvPr>
            <p:ph type="ftr" sz="quarter" idx="11"/>
          </p:nvPr>
        </p:nvSpPr>
        <p:spPr/>
        <p:txBody>
          <a:bodyPr/>
          <a:lstStyle/>
          <a:p>
            <a:endParaRPr lang="es-AR"/>
          </a:p>
        </p:txBody>
      </p:sp>
      <p:sp>
        <p:nvSpPr>
          <p:cNvPr id="9" name="8 Marcador de número de diapositiva"/>
          <p:cNvSpPr>
            <a:spLocks noGrp="1"/>
          </p:cNvSpPr>
          <p:nvPr>
            <p:ph type="sldNum" sz="quarter" idx="12"/>
          </p:nvPr>
        </p:nvSpPr>
        <p:spPr/>
        <p:txBody>
          <a:bodyPr/>
          <a:lstStyle/>
          <a:p>
            <a:fld id="{435CC300-F9D8-4A37-8B3B-DD50DFDC467E}" type="slidenum">
              <a:rPr lang="es-AR" smtClean="0"/>
              <a:t>‹Nº›</a:t>
            </a:fld>
            <a:endParaRPr lang="es-AR"/>
          </a:p>
        </p:txBody>
      </p:sp>
    </p:spTree>
    <p:extLst>
      <p:ext uri="{BB962C8B-B14F-4D97-AF65-F5344CB8AC3E}">
        <p14:creationId xmlns:p14="http://schemas.microsoft.com/office/powerpoint/2010/main" val="5032049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fecha"/>
          <p:cNvSpPr>
            <a:spLocks noGrp="1"/>
          </p:cNvSpPr>
          <p:nvPr>
            <p:ph type="dt" sz="half" idx="10"/>
          </p:nvPr>
        </p:nvSpPr>
        <p:spPr/>
        <p:txBody>
          <a:bodyPr/>
          <a:lstStyle/>
          <a:p>
            <a:fld id="{B761ED60-202E-4E34-ADB1-6F7705EA8A3C}" type="datetimeFigureOut">
              <a:rPr lang="es-AR" smtClean="0"/>
              <a:t>31/8/2015</a:t>
            </a:fld>
            <a:endParaRPr lang="es-AR"/>
          </a:p>
        </p:txBody>
      </p:sp>
      <p:sp>
        <p:nvSpPr>
          <p:cNvPr id="4" name="3 Marcador de pie de página"/>
          <p:cNvSpPr>
            <a:spLocks noGrp="1"/>
          </p:cNvSpPr>
          <p:nvPr>
            <p:ph type="ftr" sz="quarter" idx="11"/>
          </p:nvPr>
        </p:nvSpPr>
        <p:spPr/>
        <p:txBody>
          <a:bodyPr/>
          <a:lstStyle/>
          <a:p>
            <a:endParaRPr lang="es-AR"/>
          </a:p>
        </p:txBody>
      </p:sp>
      <p:sp>
        <p:nvSpPr>
          <p:cNvPr id="5" name="4 Marcador de número de diapositiva"/>
          <p:cNvSpPr>
            <a:spLocks noGrp="1"/>
          </p:cNvSpPr>
          <p:nvPr>
            <p:ph type="sldNum" sz="quarter" idx="12"/>
          </p:nvPr>
        </p:nvSpPr>
        <p:spPr/>
        <p:txBody>
          <a:bodyPr/>
          <a:lstStyle/>
          <a:p>
            <a:fld id="{435CC300-F9D8-4A37-8B3B-DD50DFDC467E}" type="slidenum">
              <a:rPr lang="es-AR" smtClean="0"/>
              <a:t>‹Nº›</a:t>
            </a:fld>
            <a:endParaRPr lang="es-AR"/>
          </a:p>
        </p:txBody>
      </p:sp>
    </p:spTree>
    <p:extLst>
      <p:ext uri="{BB962C8B-B14F-4D97-AF65-F5344CB8AC3E}">
        <p14:creationId xmlns:p14="http://schemas.microsoft.com/office/powerpoint/2010/main" val="27683104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761ED60-202E-4E34-ADB1-6F7705EA8A3C}" type="datetimeFigureOut">
              <a:rPr lang="es-AR" smtClean="0"/>
              <a:t>31/8/2015</a:t>
            </a:fld>
            <a:endParaRPr lang="es-AR"/>
          </a:p>
        </p:txBody>
      </p:sp>
      <p:sp>
        <p:nvSpPr>
          <p:cNvPr id="3" name="2 Marcador de pie de página"/>
          <p:cNvSpPr>
            <a:spLocks noGrp="1"/>
          </p:cNvSpPr>
          <p:nvPr>
            <p:ph type="ftr" sz="quarter" idx="11"/>
          </p:nvPr>
        </p:nvSpPr>
        <p:spPr/>
        <p:txBody>
          <a:bodyPr/>
          <a:lstStyle/>
          <a:p>
            <a:endParaRPr lang="es-AR"/>
          </a:p>
        </p:txBody>
      </p:sp>
      <p:sp>
        <p:nvSpPr>
          <p:cNvPr id="4" name="3 Marcador de número de diapositiva"/>
          <p:cNvSpPr>
            <a:spLocks noGrp="1"/>
          </p:cNvSpPr>
          <p:nvPr>
            <p:ph type="sldNum" sz="quarter" idx="12"/>
          </p:nvPr>
        </p:nvSpPr>
        <p:spPr/>
        <p:txBody>
          <a:bodyPr/>
          <a:lstStyle/>
          <a:p>
            <a:fld id="{435CC300-F9D8-4A37-8B3B-DD50DFDC467E}" type="slidenum">
              <a:rPr lang="es-AR" smtClean="0"/>
              <a:t>‹Nº›</a:t>
            </a:fld>
            <a:endParaRPr lang="es-AR"/>
          </a:p>
        </p:txBody>
      </p:sp>
    </p:spTree>
    <p:extLst>
      <p:ext uri="{BB962C8B-B14F-4D97-AF65-F5344CB8AC3E}">
        <p14:creationId xmlns:p14="http://schemas.microsoft.com/office/powerpoint/2010/main" val="32635321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761ED60-202E-4E34-ADB1-6F7705EA8A3C}" type="datetimeFigureOut">
              <a:rPr lang="es-AR" smtClean="0"/>
              <a:t>31/8/2015</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435CC300-F9D8-4A37-8B3B-DD50DFDC467E}" type="slidenum">
              <a:rPr lang="es-AR" smtClean="0"/>
              <a:t>‹Nº›</a:t>
            </a:fld>
            <a:endParaRPr lang="es-AR"/>
          </a:p>
        </p:txBody>
      </p:sp>
    </p:spTree>
    <p:extLst>
      <p:ext uri="{BB962C8B-B14F-4D97-AF65-F5344CB8AC3E}">
        <p14:creationId xmlns:p14="http://schemas.microsoft.com/office/powerpoint/2010/main" val="24963688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AR"/>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761ED60-202E-4E34-ADB1-6F7705EA8A3C}" type="datetimeFigureOut">
              <a:rPr lang="es-AR" smtClean="0"/>
              <a:t>31/8/2015</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435CC300-F9D8-4A37-8B3B-DD50DFDC467E}" type="slidenum">
              <a:rPr lang="es-AR" smtClean="0"/>
              <a:t>‹Nº›</a:t>
            </a:fld>
            <a:endParaRPr lang="es-AR"/>
          </a:p>
        </p:txBody>
      </p:sp>
    </p:spTree>
    <p:extLst>
      <p:ext uri="{BB962C8B-B14F-4D97-AF65-F5344CB8AC3E}">
        <p14:creationId xmlns:p14="http://schemas.microsoft.com/office/powerpoint/2010/main" val="10610733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61ED60-202E-4E34-ADB1-6F7705EA8A3C}" type="datetimeFigureOut">
              <a:rPr lang="es-AR" smtClean="0"/>
              <a:t>31/8/2015</a:t>
            </a:fld>
            <a:endParaRPr lang="es-A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A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5CC300-F9D8-4A37-8B3B-DD50DFDC467E}" type="slidenum">
              <a:rPr lang="es-AR" smtClean="0"/>
              <a:t>‹Nº›</a:t>
            </a:fld>
            <a:endParaRPr lang="es-AR"/>
          </a:p>
        </p:txBody>
      </p:sp>
    </p:spTree>
    <p:extLst>
      <p:ext uri="{BB962C8B-B14F-4D97-AF65-F5344CB8AC3E}">
        <p14:creationId xmlns:p14="http://schemas.microsoft.com/office/powerpoint/2010/main" val="34124753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7.bin"/><Relationship Id="rId5" Type="http://schemas.openxmlformats.org/officeDocument/2006/relationships/oleObject" Target="../embeddings/oleObject6.bin"/><Relationship Id="rId4" Type="http://schemas.openxmlformats.org/officeDocument/2006/relationships/image" Target="../media/image14.png"/></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AR" b="1" dirty="0" smtClean="0"/>
              <a:t> </a:t>
            </a:r>
            <a:endParaRPr lang="es-AR" dirty="0"/>
          </a:p>
        </p:txBody>
      </p:sp>
      <p:sp>
        <p:nvSpPr>
          <p:cNvPr id="3" name="2 Subtítulo"/>
          <p:cNvSpPr>
            <a:spLocks noGrp="1"/>
          </p:cNvSpPr>
          <p:nvPr>
            <p:ph idx="1"/>
          </p:nvPr>
        </p:nvSpPr>
        <p:spPr>
          <a:xfrm>
            <a:off x="493204" y="1855365"/>
            <a:ext cx="8229600" cy="4525963"/>
          </a:xfrm>
        </p:spPr>
        <p:txBody>
          <a:bodyPr>
            <a:normAutofit fontScale="92500" lnSpcReduction="20000"/>
          </a:bodyPr>
          <a:lstStyle/>
          <a:p>
            <a:r>
              <a:rPr lang="es-AR" b="1" dirty="0" smtClean="0"/>
              <a:t>Cadena </a:t>
            </a:r>
            <a:r>
              <a:rPr lang="es-AR" b="1" dirty="0"/>
              <a:t>respiratoria. Ubicación celular. Componentes de la cadena respiratoria. Función.</a:t>
            </a:r>
          </a:p>
          <a:p>
            <a:r>
              <a:rPr lang="es-AR" b="1" dirty="0"/>
              <a:t>Fosforilación oxidativa: Síntesis de ATP. </a:t>
            </a:r>
            <a:endParaRPr lang="es-AR" b="1" dirty="0" smtClean="0"/>
          </a:p>
          <a:p>
            <a:r>
              <a:rPr lang="es-AR" b="1" dirty="0" smtClean="0"/>
              <a:t>Acción </a:t>
            </a:r>
            <a:r>
              <a:rPr lang="es-AR" b="1" dirty="0"/>
              <a:t>de Inhibidores: inhibidores de la </a:t>
            </a:r>
            <a:r>
              <a:rPr lang="es-AR" b="1" dirty="0" smtClean="0"/>
              <a:t>fosforilación, inhibición </a:t>
            </a:r>
            <a:r>
              <a:rPr lang="es-AR" b="1" dirty="0"/>
              <a:t>del transporte electrónico. </a:t>
            </a:r>
            <a:r>
              <a:rPr lang="es-AR" b="1" dirty="0" err="1"/>
              <a:t>Desacoplantes</a:t>
            </a:r>
            <a:r>
              <a:rPr lang="es-AR" b="1" dirty="0"/>
              <a:t>. Control respiratorio. </a:t>
            </a:r>
            <a:endParaRPr lang="es-AR" b="1" dirty="0" smtClean="0"/>
          </a:p>
          <a:p>
            <a:r>
              <a:rPr lang="es-AR" b="1" dirty="0" smtClean="0"/>
              <a:t>Otros </a:t>
            </a:r>
            <a:r>
              <a:rPr lang="es-AR" b="1" dirty="0"/>
              <a:t>sistemas de </a:t>
            </a:r>
            <a:r>
              <a:rPr lang="es-AR" b="1" dirty="0" smtClean="0"/>
              <a:t>transporte electrónico</a:t>
            </a:r>
            <a:r>
              <a:rPr lang="es-AR" b="1" dirty="0"/>
              <a:t>: metabolismo de </a:t>
            </a:r>
            <a:r>
              <a:rPr lang="es-AR" b="1" dirty="0" err="1"/>
              <a:t>xenobióticos</a:t>
            </a:r>
            <a:r>
              <a:rPr lang="es-AR" b="1" dirty="0"/>
              <a:t> (Citocromo P450). </a:t>
            </a:r>
            <a:endParaRPr lang="es-AR" b="1" dirty="0" smtClean="0"/>
          </a:p>
          <a:p>
            <a:r>
              <a:rPr lang="es-AR" b="1" dirty="0" smtClean="0"/>
              <a:t>Importancia </a:t>
            </a:r>
            <a:r>
              <a:rPr lang="es-AR" b="1" dirty="0"/>
              <a:t>de las vitaminas en </a:t>
            </a:r>
            <a:r>
              <a:rPr lang="es-AR" b="1" dirty="0" smtClean="0"/>
              <a:t>el funcionamiento </a:t>
            </a:r>
            <a:r>
              <a:rPr lang="es-AR" b="1" dirty="0"/>
              <a:t>de estas vías.</a:t>
            </a:r>
            <a:endParaRPr lang="es-AR" dirty="0"/>
          </a:p>
        </p:txBody>
      </p:sp>
      <p:sp>
        <p:nvSpPr>
          <p:cNvPr id="2" name="1 CuadroTexto"/>
          <p:cNvSpPr txBox="1"/>
          <p:nvPr/>
        </p:nvSpPr>
        <p:spPr>
          <a:xfrm>
            <a:off x="-36512" y="332656"/>
            <a:ext cx="9289032" cy="1323439"/>
          </a:xfrm>
          <a:prstGeom prst="rect">
            <a:avLst/>
          </a:prstGeom>
          <a:noFill/>
        </p:spPr>
        <p:txBody>
          <a:bodyPr wrap="square" rtlCol="0">
            <a:spAutoFit/>
          </a:bodyPr>
          <a:lstStyle/>
          <a:p>
            <a:pPr algn="ctr"/>
            <a:r>
              <a:rPr lang="es-AR" sz="4000" b="1" dirty="0" smtClean="0">
                <a:solidFill>
                  <a:srgbClr val="FF0000"/>
                </a:solidFill>
                <a:effectLst>
                  <a:outerShdw blurRad="38100" dist="38100" dir="2700000" algn="tl">
                    <a:srgbClr val="000000">
                      <a:alpha val="43137"/>
                    </a:srgbClr>
                  </a:outerShdw>
                </a:effectLst>
              </a:rPr>
              <a:t>QUÍMICA BIOLÓGICA- LIC. </a:t>
            </a:r>
            <a:r>
              <a:rPr lang="es-AR" sz="4000" b="1" smtClean="0">
                <a:solidFill>
                  <a:srgbClr val="FF0000"/>
                </a:solidFill>
                <a:effectLst>
                  <a:outerShdw blurRad="38100" dist="38100" dir="2700000" algn="tl">
                    <a:srgbClr val="000000">
                      <a:alpha val="43137"/>
                    </a:srgbClr>
                  </a:outerShdw>
                </a:effectLst>
              </a:rPr>
              <a:t>EN NUTRICIÓN </a:t>
            </a:r>
            <a:endParaRPr lang="es-AR" sz="4000" b="1" dirty="0" smtClean="0">
              <a:solidFill>
                <a:srgbClr val="FF0000"/>
              </a:solidFill>
              <a:effectLst>
                <a:outerShdw blurRad="38100" dist="38100" dir="2700000" algn="tl">
                  <a:srgbClr val="000000">
                    <a:alpha val="43137"/>
                  </a:srgbClr>
                </a:outerShdw>
              </a:effectLst>
            </a:endParaRPr>
          </a:p>
          <a:p>
            <a:pPr algn="ctr"/>
            <a:r>
              <a:rPr lang="es-AR" sz="4000" b="1" dirty="0" smtClean="0">
                <a:solidFill>
                  <a:srgbClr val="FF0000"/>
                </a:solidFill>
                <a:effectLst>
                  <a:outerShdw blurRad="38100" dist="38100" dir="2700000" algn="tl">
                    <a:srgbClr val="000000">
                      <a:alpha val="43137"/>
                    </a:srgbClr>
                  </a:outerShdw>
                </a:effectLst>
              </a:rPr>
              <a:t>TEMA 2</a:t>
            </a:r>
            <a:endParaRPr lang="es-AR" sz="4000"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5085287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CuadroTexto"/>
          <p:cNvSpPr txBox="1">
            <a:spLocks noChangeArrowheads="1"/>
          </p:cNvSpPr>
          <p:nvPr/>
        </p:nvSpPr>
        <p:spPr bwMode="auto">
          <a:xfrm>
            <a:off x="2484438" y="90805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pic>
        <p:nvPicPr>
          <p:cNvPr id="15363" name="Imagen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550" y="404813"/>
            <a:ext cx="188913"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395288" y="620713"/>
            <a:ext cx="8208962" cy="5632450"/>
          </a:xfrm>
          <a:prstGeom prst="rect">
            <a:avLst/>
          </a:prstGeom>
          <a:solidFill>
            <a:schemeClr val="bg1"/>
          </a:solidFill>
        </p:spPr>
        <p:txBody>
          <a:bodyPr>
            <a:spAutoFit/>
          </a:bodyPr>
          <a:lstStyle/>
          <a:p>
            <a:pPr algn="ctr" fontAlgn="auto">
              <a:spcBef>
                <a:spcPts val="0"/>
              </a:spcBef>
              <a:spcAft>
                <a:spcPts val="0"/>
              </a:spcAft>
              <a:defRPr/>
            </a:pPr>
            <a:r>
              <a:rPr lang="es-AR" sz="2400" b="1" u="sng" dirty="0">
                <a:effectLst>
                  <a:outerShdw blurRad="38100" dist="38100" dir="2700000" algn="tl">
                    <a:srgbClr val="000000">
                      <a:alpha val="43137"/>
                    </a:srgbClr>
                  </a:outerShdw>
                </a:effectLst>
                <a:latin typeface="Arial Rounded MT Bold" pitchFamily="34" charset="0"/>
                <a:cs typeface="+mn-cs"/>
              </a:rPr>
              <a:t>Oxidorreductasas</a:t>
            </a:r>
          </a:p>
          <a:p>
            <a:pPr fontAlgn="auto">
              <a:spcBef>
                <a:spcPts val="0"/>
              </a:spcBef>
              <a:spcAft>
                <a:spcPts val="0"/>
              </a:spcAft>
              <a:defRPr/>
            </a:pPr>
            <a:endParaRPr lang="es-AR" sz="2400" dirty="0">
              <a:latin typeface="Arial Rounded MT Bold" pitchFamily="34" charset="0"/>
              <a:cs typeface="+mn-cs"/>
            </a:endParaRPr>
          </a:p>
          <a:p>
            <a:pPr algn="ctr" fontAlgn="auto">
              <a:spcBef>
                <a:spcPts val="0"/>
              </a:spcBef>
              <a:spcAft>
                <a:spcPts val="0"/>
              </a:spcAft>
              <a:defRPr/>
            </a:pPr>
            <a:r>
              <a:rPr lang="es-ES_tradnl" sz="2400" dirty="0">
                <a:latin typeface="Arial Rounded MT Bold" pitchFamily="34" charset="0"/>
                <a:cs typeface="+mn-cs"/>
              </a:rPr>
              <a:t>Catalizan reacciones de </a:t>
            </a:r>
            <a:r>
              <a:rPr lang="es-ES_tradnl" sz="2400" b="1" dirty="0">
                <a:latin typeface="Arial Rounded MT Bold" pitchFamily="34" charset="0"/>
                <a:cs typeface="+mn-cs"/>
              </a:rPr>
              <a:t>oxido- reducción</a:t>
            </a:r>
          </a:p>
          <a:p>
            <a:pPr algn="ctr" fontAlgn="auto">
              <a:spcBef>
                <a:spcPts val="0"/>
              </a:spcBef>
              <a:spcAft>
                <a:spcPts val="0"/>
              </a:spcAft>
              <a:defRPr/>
            </a:pPr>
            <a:endParaRPr lang="es-ES_tradnl" sz="2400" dirty="0">
              <a:latin typeface="Arial Rounded MT Bold" pitchFamily="34" charset="0"/>
              <a:cs typeface="+mn-cs"/>
            </a:endParaRPr>
          </a:p>
          <a:p>
            <a:pPr algn="ctr" fontAlgn="auto">
              <a:spcBef>
                <a:spcPts val="0"/>
              </a:spcBef>
              <a:spcAft>
                <a:spcPts val="0"/>
              </a:spcAft>
              <a:defRPr/>
            </a:pPr>
            <a:r>
              <a:rPr lang="es-ES_tradnl" sz="2400" dirty="0">
                <a:latin typeface="Arial Rounded MT Bold" pitchFamily="34" charset="0"/>
                <a:cs typeface="+mn-cs"/>
              </a:rPr>
              <a:t>A</a:t>
            </a:r>
            <a:r>
              <a:rPr lang="es-ES_tradnl" sz="2400" baseline="-25000" dirty="0">
                <a:latin typeface="Arial Rounded MT Bold" pitchFamily="34" charset="0"/>
                <a:cs typeface="+mn-cs"/>
              </a:rPr>
              <a:t>red</a:t>
            </a:r>
            <a:r>
              <a:rPr lang="es-ES_tradnl" sz="2400" dirty="0">
                <a:latin typeface="Arial Rounded MT Bold" pitchFamily="34" charset="0"/>
                <a:cs typeface="+mn-cs"/>
              </a:rPr>
              <a:t> + B</a:t>
            </a:r>
            <a:r>
              <a:rPr lang="es-ES_tradnl" sz="2400" baseline="-25000" dirty="0">
                <a:latin typeface="Arial Rounded MT Bold" pitchFamily="34" charset="0"/>
                <a:cs typeface="+mn-cs"/>
              </a:rPr>
              <a:t>ox 			</a:t>
            </a:r>
            <a:r>
              <a:rPr lang="es-ES_tradnl" sz="2400" dirty="0">
                <a:latin typeface="Arial Rounded MT Bold" pitchFamily="34" charset="0"/>
                <a:cs typeface="+mn-cs"/>
              </a:rPr>
              <a:t>A</a:t>
            </a:r>
            <a:r>
              <a:rPr lang="es-ES_tradnl" sz="2400" baseline="-25000" dirty="0">
                <a:latin typeface="Arial Rounded MT Bold" pitchFamily="34" charset="0"/>
                <a:cs typeface="+mn-cs"/>
              </a:rPr>
              <a:t>ox</a:t>
            </a:r>
            <a:r>
              <a:rPr lang="es-ES_tradnl" sz="2400" dirty="0">
                <a:latin typeface="Arial Rounded MT Bold" pitchFamily="34" charset="0"/>
                <a:cs typeface="+mn-cs"/>
              </a:rPr>
              <a:t> + B</a:t>
            </a:r>
            <a:r>
              <a:rPr lang="es-ES_tradnl" sz="2400" baseline="-25000" dirty="0">
                <a:latin typeface="Arial Rounded MT Bold" pitchFamily="34" charset="0"/>
                <a:cs typeface="+mn-cs"/>
              </a:rPr>
              <a:t>red</a:t>
            </a:r>
            <a:endParaRPr lang="es-ES_tradnl" sz="2400" dirty="0">
              <a:latin typeface="Arial Rounded MT Bold" pitchFamily="34" charset="0"/>
              <a:cs typeface="+mn-cs"/>
            </a:endParaRPr>
          </a:p>
          <a:p>
            <a:pPr algn="ctr" fontAlgn="auto">
              <a:spcBef>
                <a:spcPts val="0"/>
              </a:spcBef>
              <a:spcAft>
                <a:spcPts val="0"/>
              </a:spcAft>
              <a:defRPr/>
            </a:pPr>
            <a:endParaRPr lang="es-ES_tradnl" sz="2400" dirty="0">
              <a:latin typeface="Arial Rounded MT Bold" pitchFamily="34" charset="0"/>
              <a:cs typeface="+mn-cs"/>
            </a:endParaRPr>
          </a:p>
          <a:p>
            <a:pPr algn="ctr" fontAlgn="auto">
              <a:spcBef>
                <a:spcPts val="0"/>
              </a:spcBef>
              <a:spcAft>
                <a:spcPts val="0"/>
              </a:spcAft>
              <a:defRPr/>
            </a:pPr>
            <a:endParaRPr lang="es-ES_tradnl" sz="2400" dirty="0">
              <a:latin typeface="Arial Rounded MT Bold" pitchFamily="34" charset="0"/>
              <a:cs typeface="+mn-cs"/>
            </a:endParaRPr>
          </a:p>
          <a:p>
            <a:pPr algn="ctr" fontAlgn="auto">
              <a:spcBef>
                <a:spcPts val="0"/>
              </a:spcBef>
              <a:spcAft>
                <a:spcPts val="0"/>
              </a:spcAft>
              <a:defRPr/>
            </a:pPr>
            <a:r>
              <a:rPr lang="es-ES_tradnl" sz="2400" dirty="0">
                <a:latin typeface="Arial Rounded MT Bold" pitchFamily="34" charset="0"/>
                <a:cs typeface="+mn-cs"/>
              </a:rPr>
              <a:t>A : es el reductor o </a:t>
            </a:r>
            <a:r>
              <a:rPr lang="es-ES_tradnl" sz="2400" b="1" dirty="0">
                <a:latin typeface="Arial Rounded MT Bold" pitchFamily="34" charset="0"/>
                <a:cs typeface="+mn-cs"/>
              </a:rPr>
              <a:t>dador</a:t>
            </a:r>
            <a:r>
              <a:rPr lang="es-ES_tradnl" sz="2400" dirty="0">
                <a:latin typeface="Arial Rounded MT Bold" pitchFamily="34" charset="0"/>
                <a:cs typeface="+mn-cs"/>
              </a:rPr>
              <a:t> electrónico; en el curso</a:t>
            </a:r>
          </a:p>
          <a:p>
            <a:pPr algn="ctr" fontAlgn="auto">
              <a:spcBef>
                <a:spcPts val="0"/>
              </a:spcBef>
              <a:spcAft>
                <a:spcPts val="0"/>
              </a:spcAft>
              <a:defRPr/>
            </a:pPr>
            <a:r>
              <a:rPr lang="es-ES_tradnl" sz="2400" dirty="0">
                <a:latin typeface="Arial Rounded MT Bold" pitchFamily="34" charset="0"/>
                <a:cs typeface="+mn-cs"/>
              </a:rPr>
              <a:t>de la reacción </a:t>
            </a:r>
            <a:r>
              <a:rPr lang="es-ES_tradnl" sz="2400" b="1" dirty="0">
                <a:latin typeface="Arial Rounded MT Bold" pitchFamily="34" charset="0"/>
                <a:cs typeface="+mn-cs"/>
              </a:rPr>
              <a:t>se oxida</a:t>
            </a:r>
            <a:r>
              <a:rPr lang="es-ES_tradnl" sz="2400" dirty="0">
                <a:latin typeface="Arial Rounded MT Bold" pitchFamily="34" charset="0"/>
                <a:cs typeface="+mn-cs"/>
              </a:rPr>
              <a:t> (pierde electrones)</a:t>
            </a:r>
          </a:p>
          <a:p>
            <a:pPr algn="ctr" fontAlgn="auto">
              <a:spcBef>
                <a:spcPts val="0"/>
              </a:spcBef>
              <a:spcAft>
                <a:spcPts val="0"/>
              </a:spcAft>
              <a:defRPr/>
            </a:pPr>
            <a:endParaRPr lang="es-ES_tradnl" sz="2400" dirty="0">
              <a:latin typeface="Arial Rounded MT Bold" pitchFamily="34" charset="0"/>
              <a:cs typeface="+mn-cs"/>
            </a:endParaRPr>
          </a:p>
          <a:p>
            <a:pPr algn="ctr" fontAlgn="auto">
              <a:spcBef>
                <a:spcPts val="0"/>
              </a:spcBef>
              <a:spcAft>
                <a:spcPts val="0"/>
              </a:spcAft>
              <a:defRPr/>
            </a:pPr>
            <a:r>
              <a:rPr lang="es-ES_tradnl" sz="2400" dirty="0">
                <a:latin typeface="Arial Rounded MT Bold" pitchFamily="34" charset="0"/>
                <a:cs typeface="+mn-cs"/>
              </a:rPr>
              <a:t>   B : es el oxidante o </a:t>
            </a:r>
            <a:r>
              <a:rPr lang="es-ES_tradnl" sz="2400" b="1" dirty="0">
                <a:latin typeface="Arial Rounded MT Bold" pitchFamily="34" charset="0"/>
                <a:cs typeface="+mn-cs"/>
              </a:rPr>
              <a:t>aceptor</a:t>
            </a:r>
            <a:r>
              <a:rPr lang="es-ES_tradnl" sz="2400" dirty="0">
                <a:latin typeface="Arial Rounded MT Bold" pitchFamily="34" charset="0"/>
                <a:cs typeface="+mn-cs"/>
              </a:rPr>
              <a:t> electrónico; en el curso</a:t>
            </a:r>
          </a:p>
          <a:p>
            <a:pPr algn="ctr" fontAlgn="auto">
              <a:spcBef>
                <a:spcPts val="0"/>
              </a:spcBef>
              <a:spcAft>
                <a:spcPts val="0"/>
              </a:spcAft>
              <a:defRPr/>
            </a:pPr>
            <a:r>
              <a:rPr lang="es-ES_tradnl" sz="2400" dirty="0">
                <a:latin typeface="Arial Rounded MT Bold" pitchFamily="34" charset="0"/>
                <a:cs typeface="+mn-cs"/>
              </a:rPr>
              <a:t>de la reacción </a:t>
            </a:r>
            <a:r>
              <a:rPr lang="es-ES_tradnl" sz="2400" b="1" dirty="0">
                <a:latin typeface="Arial Rounded MT Bold" pitchFamily="34" charset="0"/>
                <a:cs typeface="+mn-cs"/>
              </a:rPr>
              <a:t>se reduce</a:t>
            </a:r>
            <a:r>
              <a:rPr lang="es-ES_tradnl" sz="2400" dirty="0">
                <a:latin typeface="Arial Rounded MT Bold" pitchFamily="34" charset="0"/>
                <a:cs typeface="+mn-cs"/>
              </a:rPr>
              <a:t> (gana electrones)</a:t>
            </a:r>
          </a:p>
          <a:p>
            <a:pPr algn="ctr" fontAlgn="auto">
              <a:spcBef>
                <a:spcPts val="0"/>
              </a:spcBef>
              <a:spcAft>
                <a:spcPts val="0"/>
              </a:spcAft>
              <a:defRPr/>
            </a:pPr>
            <a:endParaRPr lang="es-ES_tradnl" sz="2400" dirty="0">
              <a:latin typeface="Arial Rounded MT Bold" pitchFamily="34" charset="0"/>
              <a:cs typeface="+mn-cs"/>
            </a:endParaRPr>
          </a:p>
          <a:p>
            <a:pPr algn="ctr" fontAlgn="auto">
              <a:spcBef>
                <a:spcPts val="0"/>
              </a:spcBef>
              <a:spcAft>
                <a:spcPts val="0"/>
              </a:spcAft>
              <a:defRPr/>
            </a:pPr>
            <a:r>
              <a:rPr lang="es-ES_tradnl" sz="2400" dirty="0">
                <a:latin typeface="Arial Rounded MT Bold" pitchFamily="34" charset="0"/>
                <a:cs typeface="+mn-cs"/>
              </a:rPr>
              <a:t>En las reacciones redox, siempre tienen que estar</a:t>
            </a:r>
          </a:p>
          <a:p>
            <a:pPr algn="ctr" fontAlgn="auto">
              <a:spcBef>
                <a:spcPts val="0"/>
              </a:spcBef>
              <a:spcAft>
                <a:spcPts val="0"/>
              </a:spcAft>
              <a:defRPr/>
            </a:pPr>
            <a:r>
              <a:rPr lang="es-ES_tradnl" sz="2400" dirty="0">
                <a:latin typeface="Arial Rounded MT Bold" pitchFamily="34" charset="0"/>
                <a:cs typeface="+mn-cs"/>
              </a:rPr>
              <a:t>presentes a la vez el aceptor y el dador electrónico</a:t>
            </a:r>
            <a:endParaRPr lang="es-AR" sz="2400" dirty="0">
              <a:latin typeface="Arial Rounded MT Bold" pitchFamily="34" charset="0"/>
              <a:cs typeface="+mn-cs"/>
            </a:endParaRPr>
          </a:p>
        </p:txBody>
      </p:sp>
      <p:sp>
        <p:nvSpPr>
          <p:cNvPr id="15365" name="Línea 8"/>
          <p:cNvSpPr>
            <a:spLocks noChangeShapeType="1"/>
          </p:cNvSpPr>
          <p:nvPr/>
        </p:nvSpPr>
        <p:spPr bwMode="auto">
          <a:xfrm>
            <a:off x="3851275" y="2420938"/>
            <a:ext cx="1143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AR"/>
          </a:p>
        </p:txBody>
      </p:sp>
    </p:spTree>
    <p:extLst>
      <p:ext uri="{BB962C8B-B14F-4D97-AF65-F5344CB8AC3E}">
        <p14:creationId xmlns:p14="http://schemas.microsoft.com/office/powerpoint/2010/main" val="22946436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Imagen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775" y="2924175"/>
            <a:ext cx="8932863" cy="2352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387" name="2 Rectángulo"/>
          <p:cNvSpPr>
            <a:spLocks noChangeArrowheads="1"/>
          </p:cNvSpPr>
          <p:nvPr/>
        </p:nvSpPr>
        <p:spPr bwMode="auto">
          <a:xfrm>
            <a:off x="0" y="765175"/>
            <a:ext cx="9144000" cy="15684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s-AR" altLang="es-AR" sz="2400" b="1">
                <a:latin typeface="Arial Rounded MT Bold" pitchFamily="34" charset="0"/>
              </a:rPr>
              <a:t>Estas reacciones son fuertemente exergónicas, </a:t>
            </a:r>
          </a:p>
          <a:p>
            <a:pPr algn="ctr" eaLnBrk="1" hangingPunct="1"/>
            <a:r>
              <a:rPr lang="es-AR" altLang="es-AR" sz="2400" b="1">
                <a:latin typeface="Arial Rounded MT Bold" pitchFamily="34" charset="0"/>
              </a:rPr>
              <a:t>en las cuales para evitar una liberación brusca de energía, no aprovechable por la célula, </a:t>
            </a:r>
          </a:p>
          <a:p>
            <a:pPr algn="ctr" eaLnBrk="1" hangingPunct="1"/>
            <a:r>
              <a:rPr lang="es-AR" altLang="es-AR" sz="2400" b="1">
                <a:latin typeface="Arial Rounded MT Bold" pitchFamily="34" charset="0"/>
              </a:rPr>
              <a:t>se libera en forma fraccionada. </a:t>
            </a:r>
          </a:p>
        </p:txBody>
      </p:sp>
    </p:spTree>
    <p:extLst>
      <p:ext uri="{BB962C8B-B14F-4D97-AF65-F5344CB8AC3E}">
        <p14:creationId xmlns:p14="http://schemas.microsoft.com/office/powerpoint/2010/main" val="20091739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CuadroTexto"/>
          <p:cNvSpPr txBox="1">
            <a:spLocks noChangeArrowheads="1"/>
          </p:cNvSpPr>
          <p:nvPr/>
        </p:nvSpPr>
        <p:spPr bwMode="auto">
          <a:xfrm>
            <a:off x="346075" y="419103"/>
            <a:ext cx="8569325" cy="7080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s-ES" altLang="es-AR" sz="2000" b="1" dirty="0">
                <a:solidFill>
                  <a:srgbClr val="FF0000"/>
                </a:solidFill>
                <a:latin typeface="Arial Rounded MT Bold" pitchFamily="34" charset="0"/>
              </a:rPr>
              <a:t>DISTINTAS FORMAS EN QUE LA CELULA PUEDE TRANSFERIR ELECTRONES </a:t>
            </a:r>
            <a:endParaRPr lang="es-AR" altLang="es-AR" dirty="0">
              <a:solidFill>
                <a:srgbClr val="FF0000"/>
              </a:solidFill>
            </a:endParaRPr>
          </a:p>
        </p:txBody>
      </p:sp>
      <p:grpSp>
        <p:nvGrpSpPr>
          <p:cNvPr id="17411" name="Grupo 20"/>
          <p:cNvGrpSpPr>
            <a:grpSpLocks/>
          </p:cNvGrpSpPr>
          <p:nvPr/>
        </p:nvGrpSpPr>
        <p:grpSpPr bwMode="auto">
          <a:xfrm>
            <a:off x="346075" y="1468438"/>
            <a:ext cx="8569325" cy="519112"/>
            <a:chOff x="76" y="1507"/>
            <a:chExt cx="5398" cy="327"/>
          </a:xfrm>
        </p:grpSpPr>
        <p:grpSp>
          <p:nvGrpSpPr>
            <p:cNvPr id="17418" name="Grupo 18"/>
            <p:cNvGrpSpPr>
              <a:grpSpLocks/>
            </p:cNvGrpSpPr>
            <p:nvPr/>
          </p:nvGrpSpPr>
          <p:grpSpPr bwMode="auto">
            <a:xfrm>
              <a:off x="76" y="1507"/>
              <a:ext cx="5398" cy="327"/>
              <a:chOff x="181" y="1491"/>
              <a:chExt cx="4808" cy="295"/>
            </a:xfrm>
          </p:grpSpPr>
          <p:sp>
            <p:nvSpPr>
              <p:cNvPr id="10" name="Cuadro de texto 9"/>
              <p:cNvSpPr txBox="1">
                <a:spLocks noChangeArrowheads="1"/>
              </p:cNvSpPr>
              <p:nvPr/>
            </p:nvSpPr>
            <p:spPr bwMode="auto">
              <a:xfrm>
                <a:off x="181" y="1491"/>
                <a:ext cx="4808" cy="295"/>
              </a:xfrm>
              <a:prstGeom prst="rect">
                <a:avLst/>
              </a:prstGeom>
              <a:solidFill>
                <a:srgbClr val="FDFEE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ct val="50000"/>
                  </a:spcBef>
                  <a:spcAft>
                    <a:spcPts val="0"/>
                  </a:spcAft>
                  <a:defRPr/>
                </a:pPr>
                <a:r>
                  <a:rPr lang="es-ES" sz="2800" b="1" kern="0" dirty="0" smtClean="0">
                    <a:solidFill>
                      <a:srgbClr val="000000"/>
                    </a:solidFill>
                  </a:rPr>
                  <a:t> 1.- Transferencia de 1 e</a:t>
                </a:r>
                <a:r>
                  <a:rPr lang="es-ES" sz="2800" b="1" kern="0" baseline="30000" dirty="0" smtClean="0">
                    <a:solidFill>
                      <a:srgbClr val="000000"/>
                    </a:solidFill>
                  </a:rPr>
                  <a:t>-</a:t>
                </a:r>
                <a:r>
                  <a:rPr lang="es-ES" sz="2800" b="1" kern="0" dirty="0" smtClean="0">
                    <a:solidFill>
                      <a:srgbClr val="000000"/>
                    </a:solidFill>
                  </a:rPr>
                  <a:t>:  Fe +++	           Fe++</a:t>
                </a:r>
              </a:p>
            </p:txBody>
          </p:sp>
          <p:sp>
            <p:nvSpPr>
              <p:cNvPr id="11" name="Línea 10"/>
              <p:cNvSpPr>
                <a:spLocks noChangeShapeType="1"/>
              </p:cNvSpPr>
              <p:nvPr/>
            </p:nvSpPr>
            <p:spPr bwMode="auto">
              <a:xfrm>
                <a:off x="3736" y="1712"/>
                <a:ext cx="363" cy="0"/>
              </a:xfrm>
              <a:prstGeom prst="line">
                <a:avLst/>
              </a:prstGeom>
              <a:noFill/>
              <a:ln w="3175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auto">
                  <a:spcBef>
                    <a:spcPts val="0"/>
                  </a:spcBef>
                  <a:spcAft>
                    <a:spcPts val="0"/>
                  </a:spcAft>
                  <a:defRPr/>
                </a:pPr>
                <a:endParaRPr lang="es-AR" kern="0">
                  <a:solidFill>
                    <a:sysClr val="windowText" lastClr="000000"/>
                  </a:solidFill>
                  <a:latin typeface="+mn-lt"/>
                  <a:cs typeface="+mn-cs"/>
                </a:endParaRPr>
              </a:p>
            </p:txBody>
          </p:sp>
        </p:grpSp>
        <p:sp>
          <p:nvSpPr>
            <p:cNvPr id="9" name="Línea 19"/>
            <p:cNvSpPr>
              <a:spLocks noChangeShapeType="1"/>
            </p:cNvSpPr>
            <p:nvPr/>
          </p:nvSpPr>
          <p:spPr bwMode="auto">
            <a:xfrm flipH="1">
              <a:off x="4014" y="1670"/>
              <a:ext cx="363" cy="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auto">
                <a:spcBef>
                  <a:spcPts val="0"/>
                </a:spcBef>
                <a:spcAft>
                  <a:spcPts val="0"/>
                </a:spcAft>
                <a:defRPr/>
              </a:pPr>
              <a:endParaRPr lang="es-AR" kern="0">
                <a:solidFill>
                  <a:sysClr val="windowText" lastClr="000000"/>
                </a:solidFill>
                <a:latin typeface="+mn-lt"/>
                <a:cs typeface="+mn-cs"/>
              </a:endParaRPr>
            </a:p>
          </p:txBody>
        </p:sp>
      </p:grpSp>
      <p:sp>
        <p:nvSpPr>
          <p:cNvPr id="12" name="Cuadro de texto 6"/>
          <p:cNvSpPr txBox="1">
            <a:spLocks noChangeArrowheads="1"/>
          </p:cNvSpPr>
          <p:nvPr/>
        </p:nvSpPr>
        <p:spPr bwMode="auto">
          <a:xfrm>
            <a:off x="346075" y="2133600"/>
            <a:ext cx="8569325" cy="1160463"/>
          </a:xfrm>
          <a:prstGeom prst="rect">
            <a:avLst/>
          </a:prstGeom>
          <a:solidFill>
            <a:srgbClr val="FDFEE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ct val="50000"/>
              </a:spcBef>
              <a:spcAft>
                <a:spcPts val="0"/>
              </a:spcAft>
              <a:defRPr/>
            </a:pPr>
            <a:r>
              <a:rPr lang="es-ES" sz="2800" b="1" kern="0" dirty="0" smtClean="0">
                <a:solidFill>
                  <a:srgbClr val="000000"/>
                </a:solidFill>
              </a:rPr>
              <a:t> 2.- Transferencia de un átomo de hidrógeno: </a:t>
            </a:r>
          </a:p>
          <a:p>
            <a:pPr eaLnBrk="1" fontAlgn="auto" hangingPunct="1">
              <a:spcBef>
                <a:spcPct val="50000"/>
              </a:spcBef>
              <a:spcAft>
                <a:spcPts val="0"/>
              </a:spcAft>
              <a:defRPr/>
            </a:pPr>
            <a:r>
              <a:rPr lang="es-ES" sz="2800" b="1" kern="0" dirty="0" smtClean="0">
                <a:solidFill>
                  <a:srgbClr val="000000"/>
                </a:solidFill>
              </a:rPr>
              <a:t>(H</a:t>
            </a:r>
            <a:r>
              <a:rPr lang="es-ES" sz="2800" b="1" kern="0" baseline="30000" dirty="0" smtClean="0">
                <a:solidFill>
                  <a:srgbClr val="000000"/>
                </a:solidFill>
              </a:rPr>
              <a:t>+</a:t>
            </a:r>
            <a:r>
              <a:rPr lang="es-ES" sz="2800" b="1" kern="0" dirty="0" smtClean="0">
                <a:solidFill>
                  <a:srgbClr val="000000"/>
                </a:solidFill>
              </a:rPr>
              <a:t>  + e</a:t>
            </a:r>
            <a:r>
              <a:rPr lang="es-ES" sz="2800" b="1" kern="0" baseline="30000" dirty="0" smtClean="0">
                <a:solidFill>
                  <a:srgbClr val="000000"/>
                </a:solidFill>
              </a:rPr>
              <a:t>-</a:t>
            </a:r>
            <a:r>
              <a:rPr lang="es-ES" sz="2800" b="1" kern="0" dirty="0" smtClean="0">
                <a:solidFill>
                  <a:srgbClr val="000000"/>
                </a:solidFill>
              </a:rPr>
              <a:t>): AH</a:t>
            </a:r>
            <a:r>
              <a:rPr lang="es-ES" sz="2800" b="1" kern="0" baseline="-25000" dirty="0" smtClean="0">
                <a:solidFill>
                  <a:srgbClr val="000000"/>
                </a:solidFill>
              </a:rPr>
              <a:t>2</a:t>
            </a:r>
            <a:r>
              <a:rPr lang="es-ES" sz="2800" b="1" kern="0" dirty="0" smtClean="0">
                <a:solidFill>
                  <a:srgbClr val="000000"/>
                </a:solidFill>
              </a:rPr>
              <a:t>  + B                A  +  BH</a:t>
            </a:r>
            <a:r>
              <a:rPr lang="es-ES" sz="2800" b="1" kern="0" baseline="-25000" dirty="0" smtClean="0">
                <a:solidFill>
                  <a:srgbClr val="000000"/>
                </a:solidFill>
              </a:rPr>
              <a:t>2</a:t>
            </a:r>
            <a:endParaRPr lang="es-ES" sz="2800" b="1" kern="0" baseline="30000" dirty="0" smtClean="0">
              <a:solidFill>
                <a:srgbClr val="000000"/>
              </a:solidFill>
            </a:endParaRPr>
          </a:p>
        </p:txBody>
      </p:sp>
      <p:sp>
        <p:nvSpPr>
          <p:cNvPr id="13" name="Línea 11"/>
          <p:cNvSpPr>
            <a:spLocks noChangeShapeType="1"/>
          </p:cNvSpPr>
          <p:nvPr/>
        </p:nvSpPr>
        <p:spPr bwMode="auto">
          <a:xfrm>
            <a:off x="3670300" y="2924175"/>
            <a:ext cx="1081088" cy="0"/>
          </a:xfrm>
          <a:prstGeom prst="line">
            <a:avLst/>
          </a:prstGeom>
          <a:noFill/>
          <a:ln w="3175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auto">
              <a:spcBef>
                <a:spcPts val="0"/>
              </a:spcBef>
              <a:spcAft>
                <a:spcPts val="0"/>
              </a:spcAft>
              <a:defRPr/>
            </a:pPr>
            <a:endParaRPr lang="es-AR" kern="0">
              <a:solidFill>
                <a:sysClr val="windowText" lastClr="000000"/>
              </a:solidFill>
              <a:latin typeface="+mn-lt"/>
              <a:cs typeface="+mn-cs"/>
            </a:endParaRPr>
          </a:p>
        </p:txBody>
      </p:sp>
      <p:sp>
        <p:nvSpPr>
          <p:cNvPr id="14" name="Línea 12"/>
          <p:cNvSpPr>
            <a:spLocks noChangeShapeType="1"/>
          </p:cNvSpPr>
          <p:nvPr/>
        </p:nvSpPr>
        <p:spPr bwMode="auto">
          <a:xfrm flipH="1">
            <a:off x="3765550" y="3068638"/>
            <a:ext cx="865188" cy="0"/>
          </a:xfrm>
          <a:prstGeom prst="line">
            <a:avLst/>
          </a:prstGeom>
          <a:noFill/>
          <a:ln w="3175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auto">
              <a:spcBef>
                <a:spcPts val="0"/>
              </a:spcBef>
              <a:spcAft>
                <a:spcPts val="0"/>
              </a:spcAft>
              <a:defRPr/>
            </a:pPr>
            <a:endParaRPr lang="es-AR" kern="0">
              <a:solidFill>
                <a:sysClr val="windowText" lastClr="000000"/>
              </a:solidFill>
              <a:latin typeface="+mn-lt"/>
              <a:cs typeface="+mn-cs"/>
            </a:endParaRPr>
          </a:p>
        </p:txBody>
      </p:sp>
      <p:sp>
        <p:nvSpPr>
          <p:cNvPr id="15" name="Cuadro de texto 13"/>
          <p:cNvSpPr txBox="1">
            <a:spLocks noChangeArrowheads="1"/>
          </p:cNvSpPr>
          <p:nvPr/>
        </p:nvSpPr>
        <p:spPr bwMode="auto">
          <a:xfrm>
            <a:off x="346075" y="3584575"/>
            <a:ext cx="8569325" cy="1160463"/>
          </a:xfrm>
          <a:prstGeom prst="rect">
            <a:avLst/>
          </a:prstGeom>
          <a:solidFill>
            <a:srgbClr val="FDFEE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ct val="50000"/>
              </a:spcBef>
              <a:spcAft>
                <a:spcPts val="0"/>
              </a:spcAft>
              <a:defRPr/>
            </a:pPr>
            <a:r>
              <a:rPr lang="es-ES" sz="2800" b="1" kern="0" dirty="0" smtClean="0">
                <a:solidFill>
                  <a:srgbClr val="000000"/>
                </a:solidFill>
              </a:rPr>
              <a:t>3.- Transferencia de un ion Hidruro (:H</a:t>
            </a:r>
            <a:r>
              <a:rPr lang="es-ES" sz="2800" b="1" kern="0" baseline="30000" dirty="0" smtClean="0">
                <a:solidFill>
                  <a:srgbClr val="000000"/>
                </a:solidFill>
              </a:rPr>
              <a:t>-</a:t>
            </a:r>
            <a:r>
              <a:rPr lang="es-ES" sz="2800" b="1" kern="0" dirty="0" smtClean="0">
                <a:solidFill>
                  <a:srgbClr val="000000"/>
                </a:solidFill>
              </a:rPr>
              <a:t>)</a:t>
            </a:r>
          </a:p>
          <a:p>
            <a:pPr eaLnBrk="1" fontAlgn="auto" hangingPunct="1">
              <a:spcBef>
                <a:spcPct val="50000"/>
              </a:spcBef>
              <a:spcAft>
                <a:spcPts val="0"/>
              </a:spcAft>
              <a:defRPr/>
            </a:pPr>
            <a:r>
              <a:rPr lang="es-ES" sz="2800" b="1" kern="0" dirty="0" smtClean="0">
                <a:solidFill>
                  <a:srgbClr val="000000"/>
                </a:solidFill>
              </a:rPr>
              <a:t>         AH</a:t>
            </a:r>
            <a:r>
              <a:rPr lang="es-ES" sz="2800" b="1" kern="0" baseline="-25000" dirty="0" smtClean="0">
                <a:solidFill>
                  <a:srgbClr val="000000"/>
                </a:solidFill>
              </a:rPr>
              <a:t>2 </a:t>
            </a:r>
            <a:r>
              <a:rPr lang="es-ES" sz="2800" b="1" kern="0" dirty="0" smtClean="0">
                <a:solidFill>
                  <a:srgbClr val="000000"/>
                </a:solidFill>
              </a:rPr>
              <a:t>+ NAD</a:t>
            </a:r>
            <a:r>
              <a:rPr lang="es-ES" sz="2800" b="1" kern="0" baseline="30000" dirty="0" smtClean="0">
                <a:solidFill>
                  <a:srgbClr val="000000"/>
                </a:solidFill>
              </a:rPr>
              <a:t>+</a:t>
            </a:r>
            <a:r>
              <a:rPr lang="es-ES" sz="2800" b="1" kern="0" dirty="0" smtClean="0">
                <a:solidFill>
                  <a:srgbClr val="000000"/>
                </a:solidFill>
              </a:rPr>
              <a:t> → A  + NADH + H</a:t>
            </a:r>
            <a:r>
              <a:rPr lang="es-ES" sz="2800" b="1" kern="0" baseline="30000" dirty="0" smtClean="0">
                <a:solidFill>
                  <a:srgbClr val="000000"/>
                </a:solidFill>
              </a:rPr>
              <a:t>+</a:t>
            </a:r>
            <a:r>
              <a:rPr lang="es-ES" sz="2800" b="1" kern="0" dirty="0" smtClean="0">
                <a:solidFill>
                  <a:srgbClr val="000000"/>
                </a:solidFill>
              </a:rPr>
              <a:t> </a:t>
            </a:r>
          </a:p>
        </p:txBody>
      </p:sp>
      <p:sp>
        <p:nvSpPr>
          <p:cNvPr id="16" name="Cuadro de texto 14"/>
          <p:cNvSpPr txBox="1">
            <a:spLocks noChangeArrowheads="1"/>
          </p:cNvSpPr>
          <p:nvPr/>
        </p:nvSpPr>
        <p:spPr bwMode="auto">
          <a:xfrm>
            <a:off x="346075" y="4941888"/>
            <a:ext cx="8569325" cy="1600200"/>
          </a:xfrm>
          <a:prstGeom prst="rect">
            <a:avLst/>
          </a:prstGeom>
          <a:solidFill>
            <a:srgbClr val="FDFEE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ct val="50000"/>
              </a:spcBef>
              <a:spcAft>
                <a:spcPts val="0"/>
              </a:spcAft>
              <a:defRPr/>
            </a:pPr>
            <a:r>
              <a:rPr lang="es-ES" sz="2800" b="1" kern="0" dirty="0" smtClean="0">
                <a:solidFill>
                  <a:srgbClr val="000000"/>
                </a:solidFill>
              </a:rPr>
              <a:t>4.- Transferencia de e</a:t>
            </a:r>
            <a:r>
              <a:rPr lang="es-ES" sz="2800" b="1" kern="0" baseline="30000" dirty="0" smtClean="0">
                <a:solidFill>
                  <a:srgbClr val="000000"/>
                </a:solidFill>
              </a:rPr>
              <a:t>-</a:t>
            </a:r>
            <a:r>
              <a:rPr lang="es-ES" sz="2800" b="1" kern="0" dirty="0" smtClean="0">
                <a:solidFill>
                  <a:srgbClr val="000000"/>
                </a:solidFill>
              </a:rPr>
              <a:t> desde un reductor orgánico al oxígeno:  </a:t>
            </a:r>
          </a:p>
          <a:p>
            <a:pPr eaLnBrk="1" fontAlgn="auto" hangingPunct="1">
              <a:spcBef>
                <a:spcPct val="50000"/>
              </a:spcBef>
              <a:spcAft>
                <a:spcPts val="0"/>
              </a:spcAft>
              <a:defRPr/>
            </a:pPr>
            <a:r>
              <a:rPr lang="es-ES" sz="2800" b="1" kern="0" dirty="0" smtClean="0">
                <a:solidFill>
                  <a:srgbClr val="000000"/>
                </a:solidFill>
              </a:rPr>
              <a:t>    R-CH</a:t>
            </a:r>
            <a:r>
              <a:rPr lang="es-ES" sz="2800" b="1" kern="0" baseline="-25000" dirty="0" smtClean="0">
                <a:solidFill>
                  <a:srgbClr val="000000"/>
                </a:solidFill>
              </a:rPr>
              <a:t>3</a:t>
            </a:r>
            <a:r>
              <a:rPr lang="es-ES" sz="2800" b="1" kern="0" dirty="0" smtClean="0">
                <a:solidFill>
                  <a:srgbClr val="000000"/>
                </a:solidFill>
              </a:rPr>
              <a:t>  +  ½ O</a:t>
            </a:r>
            <a:r>
              <a:rPr lang="es-ES" sz="2800" b="1" kern="0" baseline="-25000" dirty="0" smtClean="0">
                <a:solidFill>
                  <a:srgbClr val="000000"/>
                </a:solidFill>
              </a:rPr>
              <a:t>2</a:t>
            </a:r>
            <a:r>
              <a:rPr lang="es-ES" sz="2800" b="1" kern="0" dirty="0" smtClean="0">
                <a:solidFill>
                  <a:srgbClr val="000000"/>
                </a:solidFill>
              </a:rPr>
              <a:t>        RCH</a:t>
            </a:r>
            <a:r>
              <a:rPr lang="es-ES" sz="2800" b="1" kern="0" baseline="-25000" dirty="0" smtClean="0">
                <a:solidFill>
                  <a:srgbClr val="000000"/>
                </a:solidFill>
              </a:rPr>
              <a:t>2</a:t>
            </a:r>
            <a:r>
              <a:rPr lang="es-ES" sz="2800" b="1" kern="0" dirty="0" smtClean="0">
                <a:solidFill>
                  <a:srgbClr val="000000"/>
                </a:solidFill>
              </a:rPr>
              <a:t>-OH</a:t>
            </a:r>
          </a:p>
        </p:txBody>
      </p:sp>
      <p:sp>
        <p:nvSpPr>
          <p:cNvPr id="17" name="Línea 15"/>
          <p:cNvSpPr>
            <a:spLocks noChangeShapeType="1"/>
          </p:cNvSpPr>
          <p:nvPr/>
        </p:nvSpPr>
        <p:spPr bwMode="auto">
          <a:xfrm>
            <a:off x="3417888" y="6308725"/>
            <a:ext cx="504825" cy="0"/>
          </a:xfrm>
          <a:prstGeom prst="line">
            <a:avLst/>
          </a:prstGeom>
          <a:noFill/>
          <a:ln w="3175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auto">
              <a:spcBef>
                <a:spcPts val="0"/>
              </a:spcBef>
              <a:spcAft>
                <a:spcPts val="0"/>
              </a:spcAft>
              <a:defRPr/>
            </a:pPr>
            <a:endParaRPr lang="es-AR" kern="0">
              <a:solidFill>
                <a:sysClr val="windowText" lastClr="000000"/>
              </a:solidFill>
              <a:latin typeface="+mn-lt"/>
              <a:cs typeface="+mn-cs"/>
            </a:endParaRPr>
          </a:p>
        </p:txBody>
      </p:sp>
    </p:spTree>
    <p:extLst>
      <p:ext uri="{BB962C8B-B14F-4D97-AF65-F5344CB8AC3E}">
        <p14:creationId xmlns:p14="http://schemas.microsoft.com/office/powerpoint/2010/main" val="17404093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71475" y="836613"/>
            <a:ext cx="8280400" cy="4708525"/>
          </a:xfrm>
          <a:prstGeom prst="rect">
            <a:avLst/>
          </a:prstGeom>
          <a:solidFill>
            <a:schemeClr val="bg1">
              <a:lumMod val="85000"/>
            </a:schemeClr>
          </a:solidFill>
        </p:spPr>
        <p:txBody>
          <a:bodyPr>
            <a:spAutoFit/>
          </a:bodyPr>
          <a:lstStyle/>
          <a:p>
            <a:pPr algn="ctr">
              <a:defRPr/>
            </a:pPr>
            <a:r>
              <a:rPr lang="es-MX" sz="2800" b="1" dirty="0">
                <a:latin typeface="Comic Sans MS" pitchFamily="66" charset="0"/>
              </a:rPr>
              <a:t>TRANSPORTADORES DE ELECTRONES</a:t>
            </a:r>
          </a:p>
          <a:p>
            <a:pPr algn="ctr">
              <a:defRPr/>
            </a:pPr>
            <a:endParaRPr lang="es-MX" sz="2800" b="1" dirty="0">
              <a:solidFill>
                <a:srgbClr val="FFFF00"/>
              </a:solidFill>
              <a:latin typeface="Comic Sans MS" pitchFamily="66" charset="0"/>
            </a:endParaRPr>
          </a:p>
          <a:p>
            <a:pPr marL="342900" indent="-342900" algn="ctr">
              <a:buFont typeface="Arial" pitchFamily="34" charset="0"/>
              <a:buChar char="•"/>
              <a:defRPr/>
            </a:pPr>
            <a:r>
              <a:rPr lang="es-MX" sz="2800" b="1" dirty="0">
                <a:latin typeface="Comic Sans MS" pitchFamily="66" charset="0"/>
              </a:rPr>
              <a:t>En la mayoría de las reacciones de oxidación celular, los electrones son transportados por moléculas que se reducen en los procesos catabólicos </a:t>
            </a:r>
            <a:endParaRPr lang="es-MX" sz="2800" b="1" dirty="0">
              <a:latin typeface="Comic Sans MS" pitchFamily="66" charset="0"/>
              <a:sym typeface="Wingdings" pitchFamily="2" charset="2"/>
            </a:endParaRPr>
          </a:p>
          <a:p>
            <a:pPr algn="ctr">
              <a:defRPr/>
            </a:pPr>
            <a:endParaRPr lang="es-MX" sz="2800" b="1" dirty="0">
              <a:latin typeface="Comic Sans MS" pitchFamily="66" charset="0"/>
              <a:sym typeface="Wingdings" pitchFamily="2" charset="2"/>
            </a:endParaRPr>
          </a:p>
          <a:p>
            <a:pPr marL="342900" indent="-342900" algn="ctr">
              <a:buFont typeface="Arial" pitchFamily="34" charset="0"/>
              <a:buChar char="•"/>
              <a:defRPr/>
            </a:pPr>
            <a:r>
              <a:rPr lang="es-MX" sz="2800" b="1" dirty="0">
                <a:latin typeface="Comic Sans MS" pitchFamily="66" charset="0"/>
                <a:sym typeface="Wingdings" pitchFamily="2" charset="2"/>
              </a:rPr>
              <a:t>Permitiendo así la conservación de la energía liberada por la oxidación de los sustratos.</a:t>
            </a:r>
          </a:p>
          <a:p>
            <a:pPr>
              <a:defRPr/>
            </a:pPr>
            <a:endParaRPr lang="es-MX" sz="2400" b="1" dirty="0">
              <a:latin typeface="Comic Sans MS" pitchFamily="66" charset="0"/>
              <a:sym typeface="Wingdings" pitchFamily="2" charset="2"/>
            </a:endParaRPr>
          </a:p>
          <a:p>
            <a:pPr>
              <a:defRPr/>
            </a:pPr>
            <a:endParaRPr lang="es-AR" sz="2400" b="1" dirty="0">
              <a:latin typeface="Comic Sans MS" pitchFamily="66" charset="0"/>
            </a:endParaRPr>
          </a:p>
        </p:txBody>
      </p:sp>
    </p:spTree>
    <p:extLst>
      <p:ext uri="{BB962C8B-B14F-4D97-AF65-F5344CB8AC3E}">
        <p14:creationId xmlns:p14="http://schemas.microsoft.com/office/powerpoint/2010/main" val="33158167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92163" y="404813"/>
            <a:ext cx="7559675" cy="6002337"/>
          </a:xfrm>
          <a:prstGeom prst="rect">
            <a:avLst/>
          </a:prstGeom>
          <a:solidFill>
            <a:schemeClr val="bg1">
              <a:lumMod val="85000"/>
            </a:schemeClr>
          </a:solidFill>
        </p:spPr>
        <p:txBody>
          <a:bodyPr>
            <a:spAutoFit/>
          </a:bodyPr>
          <a:lstStyle/>
          <a:p>
            <a:pPr marL="285750" indent="-285750" fontAlgn="auto">
              <a:spcBef>
                <a:spcPts val="0"/>
              </a:spcBef>
              <a:spcAft>
                <a:spcPts val="0"/>
              </a:spcAft>
              <a:buFont typeface="Arial" pitchFamily="34" charset="0"/>
              <a:buChar char="•"/>
              <a:defRPr/>
            </a:pPr>
            <a:r>
              <a:rPr lang="es-MX" sz="2400" b="1" dirty="0">
                <a:latin typeface="Comic Sans MS" pitchFamily="66" charset="0"/>
                <a:cs typeface="+mn-cs"/>
              </a:rPr>
              <a:t>Gran parte de los sustratos oxidados en el organismo sufren deshidrogenación.</a:t>
            </a:r>
          </a:p>
          <a:p>
            <a:pPr fontAlgn="auto">
              <a:spcBef>
                <a:spcPts val="0"/>
              </a:spcBef>
              <a:spcAft>
                <a:spcPts val="0"/>
              </a:spcAft>
              <a:defRPr/>
            </a:pPr>
            <a:endParaRPr lang="es-MX" sz="2400" b="1" dirty="0">
              <a:latin typeface="Comic Sans MS" pitchFamily="66" charset="0"/>
              <a:cs typeface="+mn-cs"/>
            </a:endParaRPr>
          </a:p>
          <a:p>
            <a:pPr marL="285750" indent="-285750" fontAlgn="auto">
              <a:spcBef>
                <a:spcPts val="0"/>
              </a:spcBef>
              <a:spcAft>
                <a:spcPts val="0"/>
              </a:spcAft>
              <a:buFont typeface="Arial" pitchFamily="34" charset="0"/>
              <a:buChar char="•"/>
              <a:defRPr/>
            </a:pPr>
            <a:r>
              <a:rPr lang="es-MX" sz="2400" b="1" dirty="0">
                <a:latin typeface="Comic Sans MS" pitchFamily="66" charset="0"/>
                <a:cs typeface="+mn-cs"/>
              </a:rPr>
              <a:t>Las reacciones de deshidrogenación son catalizadas por las </a:t>
            </a:r>
          </a:p>
          <a:p>
            <a:pPr fontAlgn="auto">
              <a:spcBef>
                <a:spcPts val="0"/>
              </a:spcBef>
              <a:spcAft>
                <a:spcPts val="0"/>
              </a:spcAft>
              <a:defRPr/>
            </a:pPr>
            <a:endParaRPr lang="es-MX" sz="2400" b="1" dirty="0">
              <a:latin typeface="Comic Sans MS" pitchFamily="66" charset="0"/>
              <a:cs typeface="+mn-cs"/>
            </a:endParaRPr>
          </a:p>
          <a:p>
            <a:pPr algn="ctr" fontAlgn="auto">
              <a:spcBef>
                <a:spcPts val="0"/>
              </a:spcBef>
              <a:spcAft>
                <a:spcPts val="0"/>
              </a:spcAft>
              <a:defRPr/>
            </a:pPr>
            <a:r>
              <a:rPr lang="es-MX" sz="2400" b="1" dirty="0">
                <a:latin typeface="Comic Sans MS" pitchFamily="66" charset="0"/>
                <a:cs typeface="+mn-cs"/>
              </a:rPr>
              <a:t>ENZIMAS DESHIDROGENASAS</a:t>
            </a:r>
          </a:p>
          <a:p>
            <a:pPr fontAlgn="auto">
              <a:spcBef>
                <a:spcPts val="0"/>
              </a:spcBef>
              <a:spcAft>
                <a:spcPts val="0"/>
              </a:spcAft>
              <a:defRPr/>
            </a:pPr>
            <a:endParaRPr lang="es-MX" sz="2400" b="1" dirty="0">
              <a:latin typeface="Comic Sans MS" pitchFamily="66" charset="0"/>
              <a:cs typeface="+mn-cs"/>
            </a:endParaRPr>
          </a:p>
          <a:p>
            <a:pPr marL="285750" indent="-285750" fontAlgn="auto">
              <a:spcBef>
                <a:spcPts val="0"/>
              </a:spcBef>
              <a:spcAft>
                <a:spcPts val="0"/>
              </a:spcAft>
              <a:buFont typeface="Arial" pitchFamily="34" charset="0"/>
              <a:buChar char="•"/>
              <a:defRPr/>
            </a:pPr>
            <a:r>
              <a:rPr lang="es-MX" sz="2400" b="1" dirty="0">
                <a:latin typeface="Comic Sans MS" pitchFamily="66" charset="0"/>
                <a:cs typeface="+mn-cs"/>
              </a:rPr>
              <a:t>En estas reacciones el hidrógeno es captado por una coenzima.</a:t>
            </a:r>
          </a:p>
          <a:p>
            <a:pPr fontAlgn="auto">
              <a:spcBef>
                <a:spcPts val="0"/>
              </a:spcBef>
              <a:spcAft>
                <a:spcPts val="0"/>
              </a:spcAft>
              <a:defRPr/>
            </a:pPr>
            <a:endParaRPr lang="es-MX" sz="2400" b="1" dirty="0">
              <a:latin typeface="Comic Sans MS" pitchFamily="66" charset="0"/>
              <a:cs typeface="+mn-cs"/>
            </a:endParaRPr>
          </a:p>
          <a:p>
            <a:pPr marL="285750" indent="-285750" fontAlgn="auto">
              <a:spcBef>
                <a:spcPts val="0"/>
              </a:spcBef>
              <a:spcAft>
                <a:spcPts val="0"/>
              </a:spcAft>
              <a:buFont typeface="Arial" pitchFamily="34" charset="0"/>
              <a:buChar char="•"/>
              <a:defRPr/>
            </a:pPr>
            <a:r>
              <a:rPr lang="es-MX" sz="2400" b="1" dirty="0">
                <a:latin typeface="Comic Sans MS" pitchFamily="66" charset="0"/>
                <a:cs typeface="+mn-cs"/>
              </a:rPr>
              <a:t>Las coenzimas pueden ser: </a:t>
            </a:r>
          </a:p>
          <a:p>
            <a:pPr fontAlgn="auto">
              <a:spcBef>
                <a:spcPts val="0"/>
              </a:spcBef>
              <a:spcAft>
                <a:spcPts val="0"/>
              </a:spcAft>
              <a:defRPr/>
            </a:pPr>
            <a:endParaRPr lang="es-MX" sz="2400" b="1" dirty="0">
              <a:latin typeface="Comic Sans MS" pitchFamily="66" charset="0"/>
              <a:cs typeface="+mn-cs"/>
            </a:endParaRPr>
          </a:p>
          <a:p>
            <a:pPr fontAlgn="auto">
              <a:spcBef>
                <a:spcPts val="0"/>
              </a:spcBef>
              <a:spcAft>
                <a:spcPts val="0"/>
              </a:spcAft>
              <a:defRPr/>
            </a:pPr>
            <a:r>
              <a:rPr lang="es-MX" sz="2400" b="1" dirty="0">
                <a:latin typeface="Comic Sans MS" pitchFamily="66" charset="0"/>
                <a:cs typeface="+mn-cs"/>
              </a:rPr>
              <a:t>	- Nicotinamida (NAD o NADP) </a:t>
            </a:r>
          </a:p>
          <a:p>
            <a:pPr fontAlgn="auto">
              <a:spcBef>
                <a:spcPts val="0"/>
              </a:spcBef>
              <a:spcAft>
                <a:spcPts val="0"/>
              </a:spcAft>
              <a:defRPr/>
            </a:pPr>
            <a:r>
              <a:rPr lang="es-MX" sz="2400" b="1" dirty="0">
                <a:latin typeface="Comic Sans MS" pitchFamily="66" charset="0"/>
                <a:cs typeface="+mn-cs"/>
              </a:rPr>
              <a:t>	- Flavina (FAD o FMN).</a:t>
            </a:r>
            <a:endParaRPr lang="es-MX" sz="2400" dirty="0">
              <a:cs typeface="+mn-cs"/>
            </a:endParaRPr>
          </a:p>
          <a:p>
            <a:pPr fontAlgn="auto">
              <a:spcBef>
                <a:spcPts val="0"/>
              </a:spcBef>
              <a:spcAft>
                <a:spcPts val="0"/>
              </a:spcAft>
              <a:defRPr/>
            </a:pPr>
            <a:endParaRPr lang="es-AR" sz="2400" dirty="0">
              <a:latin typeface="+mn-lt"/>
              <a:cs typeface="+mn-cs"/>
            </a:endParaRPr>
          </a:p>
        </p:txBody>
      </p:sp>
      <p:sp>
        <p:nvSpPr>
          <p:cNvPr id="19459" name="Rectángulo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es-AR" altLang="es-AR"/>
          </a:p>
        </p:txBody>
      </p:sp>
    </p:spTree>
    <p:extLst>
      <p:ext uri="{BB962C8B-B14F-4D97-AF65-F5344CB8AC3E}">
        <p14:creationId xmlns:p14="http://schemas.microsoft.com/office/powerpoint/2010/main" val="20062419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gradFill rotWithShape="1">
            <a:gsLst>
              <a:gs pos="0">
                <a:srgbClr val="74754B"/>
              </a:gs>
              <a:gs pos="50000">
                <a:srgbClr val="FBFDA1"/>
              </a:gs>
              <a:gs pos="100000">
                <a:srgbClr val="74754B"/>
              </a:gs>
            </a:gsLst>
            <a:lin ang="5400000" scaled="1"/>
          </a:gradFill>
          <a:ln>
            <a:solidFill>
              <a:schemeClr val="tx1"/>
            </a:solidFill>
            <a:miter lim="800000"/>
            <a:headEnd/>
            <a:tailEnd/>
          </a:ln>
        </p:spPr>
        <p:txBody>
          <a:bodyPr/>
          <a:lstStyle/>
          <a:p>
            <a:pPr eaLnBrk="1" hangingPunct="1"/>
            <a:r>
              <a:rPr lang="es-ES" altLang="es-AR" sz="3200" b="1" i="1" smtClean="0"/>
              <a:t>OXIDORREDUCTASAS (DESHIDROGENASAS)</a:t>
            </a:r>
          </a:p>
        </p:txBody>
      </p:sp>
      <p:sp>
        <p:nvSpPr>
          <p:cNvPr id="10243" name="Rectangle 3"/>
          <p:cNvSpPr>
            <a:spLocks noGrp="1" noChangeArrowheads="1"/>
          </p:cNvSpPr>
          <p:nvPr>
            <p:ph type="body" sz="half" idx="1"/>
          </p:nvPr>
        </p:nvSpPr>
        <p:spPr>
          <a:xfrm>
            <a:off x="457200" y="1600200"/>
            <a:ext cx="8291513" cy="4997450"/>
          </a:xfrm>
          <a:solidFill>
            <a:srgbClr val="FDFEE2"/>
          </a:solidFill>
          <a:ln>
            <a:solidFill>
              <a:schemeClr val="tx1"/>
            </a:solidFill>
            <a:miter lim="800000"/>
            <a:headEnd/>
            <a:tailEnd/>
          </a:ln>
        </p:spPr>
        <p:txBody>
          <a:bodyPr/>
          <a:lstStyle/>
          <a:p>
            <a:pPr eaLnBrk="1" hangingPunct="1">
              <a:buFontTx/>
              <a:buNone/>
            </a:pPr>
            <a:endParaRPr lang="es-ES" altLang="es-AR" sz="2800" b="1" smtClean="0"/>
          </a:p>
          <a:p>
            <a:pPr eaLnBrk="1" hangingPunct="1"/>
            <a:r>
              <a:rPr lang="es-ES" altLang="es-AR" sz="2800" b="1" smtClean="0"/>
              <a:t>D</a:t>
            </a:r>
            <a:r>
              <a:rPr lang="es-ES" altLang="es-AR" sz="2800" b="1" i="1" smtClean="0"/>
              <a:t>eshidrogenasas ligadas a NAD ó nicotinamídicas</a:t>
            </a:r>
          </a:p>
        </p:txBody>
      </p:sp>
      <p:sp>
        <p:nvSpPr>
          <p:cNvPr id="10244" name="Text Box 4"/>
          <p:cNvSpPr txBox="1">
            <a:spLocks noChangeArrowheads="1"/>
          </p:cNvSpPr>
          <p:nvPr/>
        </p:nvSpPr>
        <p:spPr bwMode="auto">
          <a:xfrm>
            <a:off x="1042988" y="3141663"/>
            <a:ext cx="640873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800" b="1" baseline="0"/>
              <a:t>AH</a:t>
            </a:r>
            <a:r>
              <a:rPr lang="es-ES" altLang="es-AR" sz="2800" b="1"/>
              <a:t>2</a:t>
            </a:r>
            <a:r>
              <a:rPr lang="es-ES" altLang="es-AR" sz="2800" b="1" baseline="0"/>
              <a:t>  +  NAD</a:t>
            </a:r>
            <a:r>
              <a:rPr lang="es-ES" altLang="es-AR" sz="2800" b="1" baseline="30000"/>
              <a:t>+</a:t>
            </a:r>
            <a:r>
              <a:rPr lang="es-ES" altLang="es-AR" sz="2800" b="1" baseline="0"/>
              <a:t>            A  +  NADH  + H</a:t>
            </a:r>
            <a:r>
              <a:rPr lang="es-ES" altLang="es-AR" sz="2800" b="1" baseline="30000"/>
              <a:t>+</a:t>
            </a:r>
          </a:p>
        </p:txBody>
      </p:sp>
      <p:sp>
        <p:nvSpPr>
          <p:cNvPr id="10245" name="Line 5"/>
          <p:cNvSpPr>
            <a:spLocks noChangeShapeType="1"/>
          </p:cNvSpPr>
          <p:nvPr/>
        </p:nvSpPr>
        <p:spPr bwMode="auto">
          <a:xfrm>
            <a:off x="3563938" y="3500438"/>
            <a:ext cx="6477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pic>
        <p:nvPicPr>
          <p:cNvPr id="10246" name="Picture 6" descr="NAD"/>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1116013" y="3860800"/>
            <a:ext cx="5832475" cy="2573338"/>
          </a:xfrm>
          <a:noFill/>
        </p:spPr>
      </p:pic>
      <p:sp>
        <p:nvSpPr>
          <p:cNvPr id="10247" name="Rectangle 7"/>
          <p:cNvSpPr>
            <a:spLocks noChangeArrowheads="1"/>
          </p:cNvSpPr>
          <p:nvPr/>
        </p:nvSpPr>
        <p:spPr bwMode="auto">
          <a:xfrm>
            <a:off x="900113" y="5013325"/>
            <a:ext cx="2016125" cy="1511300"/>
          </a:xfrm>
          <a:prstGeom prst="rect">
            <a:avLst/>
          </a:prstGeom>
          <a:solidFill>
            <a:schemeClr val="accent1">
              <a:alpha val="12157"/>
            </a:schemeClr>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Tree>
    <p:extLst>
      <p:ext uri="{BB962C8B-B14F-4D97-AF65-F5344CB8AC3E}">
        <p14:creationId xmlns:p14="http://schemas.microsoft.com/office/powerpoint/2010/main" val="4324940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gradFill rotWithShape="1">
            <a:gsLst>
              <a:gs pos="0">
                <a:srgbClr val="74754B"/>
              </a:gs>
              <a:gs pos="50000">
                <a:srgbClr val="FBFDA1"/>
              </a:gs>
              <a:gs pos="100000">
                <a:srgbClr val="74754B"/>
              </a:gs>
            </a:gsLst>
            <a:lin ang="5400000" scaled="1"/>
          </a:gradFill>
          <a:ln>
            <a:solidFill>
              <a:schemeClr val="tx1"/>
            </a:solidFill>
            <a:miter lim="800000"/>
            <a:headEnd/>
            <a:tailEnd/>
          </a:ln>
        </p:spPr>
        <p:txBody>
          <a:bodyPr/>
          <a:lstStyle/>
          <a:p>
            <a:pPr eaLnBrk="1" hangingPunct="1"/>
            <a:r>
              <a:rPr lang="es-ES" altLang="es-AR" sz="3200" b="1" smtClean="0"/>
              <a:t>REACCION DE REDUCCION DE NAD</a:t>
            </a:r>
            <a:r>
              <a:rPr lang="es-ES" altLang="es-AR" sz="3200" b="1" baseline="30000" smtClean="0"/>
              <a:t>+</a:t>
            </a:r>
            <a:endParaRPr lang="es-ES" altLang="es-AR" sz="3200" b="1" smtClean="0"/>
          </a:p>
        </p:txBody>
      </p:sp>
      <p:grpSp>
        <p:nvGrpSpPr>
          <p:cNvPr id="11267" name="Group 3"/>
          <p:cNvGrpSpPr>
            <a:grpSpLocks/>
          </p:cNvGrpSpPr>
          <p:nvPr/>
        </p:nvGrpSpPr>
        <p:grpSpPr bwMode="auto">
          <a:xfrm>
            <a:off x="900113" y="1928813"/>
            <a:ext cx="3024187" cy="2546350"/>
            <a:chOff x="567" y="1215"/>
            <a:chExt cx="1905" cy="1604"/>
          </a:xfrm>
        </p:grpSpPr>
        <p:sp>
          <p:nvSpPr>
            <p:cNvPr id="11292" name="Text Box 4"/>
            <p:cNvSpPr txBox="1">
              <a:spLocks noChangeArrowheads="1"/>
            </p:cNvSpPr>
            <p:nvPr/>
          </p:nvSpPr>
          <p:spPr bwMode="auto">
            <a:xfrm>
              <a:off x="930" y="1215"/>
              <a:ext cx="363" cy="2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R</a:t>
              </a:r>
            </a:p>
          </p:txBody>
        </p:sp>
        <p:grpSp>
          <p:nvGrpSpPr>
            <p:cNvPr id="11293" name="Group 5"/>
            <p:cNvGrpSpPr>
              <a:grpSpLocks/>
            </p:cNvGrpSpPr>
            <p:nvPr/>
          </p:nvGrpSpPr>
          <p:grpSpPr bwMode="auto">
            <a:xfrm>
              <a:off x="567" y="1580"/>
              <a:ext cx="1905" cy="1239"/>
              <a:chOff x="612" y="1117"/>
              <a:chExt cx="1905" cy="1239"/>
            </a:xfrm>
          </p:grpSpPr>
          <p:pic>
            <p:nvPicPr>
              <p:cNvPr id="11297" name="Picture 6" descr="NAD"/>
              <p:cNvPicPr>
                <a:picLocks noChangeAspect="1" noChangeArrowheads="1"/>
              </p:cNvPicPr>
              <p:nvPr/>
            </p:nvPicPr>
            <p:blipFill>
              <a:blip r:embed="rId2">
                <a:extLst>
                  <a:ext uri="{28A0092B-C50C-407E-A947-70E740481C1C}">
                    <a14:useLocalDpi xmlns:a14="http://schemas.microsoft.com/office/drawing/2010/main" val="0"/>
                  </a:ext>
                </a:extLst>
              </a:blip>
              <a:srcRect l="-3447" t="46822" r="69090" b="-1375"/>
              <a:stretch>
                <a:fillRect/>
              </a:stretch>
            </p:blipFill>
            <p:spPr bwMode="auto">
              <a:xfrm>
                <a:off x="612" y="1117"/>
                <a:ext cx="1769" cy="1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98" name="Rectangle 7"/>
              <p:cNvSpPr>
                <a:spLocks noChangeArrowheads="1"/>
              </p:cNvSpPr>
              <p:nvPr/>
            </p:nvSpPr>
            <p:spPr bwMode="auto">
              <a:xfrm>
                <a:off x="1383" y="1117"/>
                <a:ext cx="1134" cy="317"/>
              </a:xfrm>
              <a:prstGeom prst="rect">
                <a:avLst/>
              </a:prstGeom>
              <a:solidFill>
                <a:schemeClr val="bg1"/>
              </a:solidFill>
              <a:ln w="9525">
                <a:solidFill>
                  <a:schemeClr val="bg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sp>
          <p:nvSpPr>
            <p:cNvPr id="11294" name="Text Box 8"/>
            <p:cNvSpPr txBox="1">
              <a:spLocks noChangeArrowheads="1"/>
            </p:cNvSpPr>
            <p:nvPr/>
          </p:nvSpPr>
          <p:spPr bwMode="auto">
            <a:xfrm>
              <a:off x="839" y="1442"/>
              <a:ext cx="454" cy="2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  │</a:t>
              </a:r>
            </a:p>
          </p:txBody>
        </p:sp>
        <p:sp>
          <p:nvSpPr>
            <p:cNvPr id="11295" name="Text Box 9"/>
            <p:cNvSpPr txBox="1">
              <a:spLocks noChangeArrowheads="1"/>
            </p:cNvSpPr>
            <p:nvPr/>
          </p:nvSpPr>
          <p:spPr bwMode="auto">
            <a:xfrm>
              <a:off x="930" y="2293"/>
              <a:ext cx="272" cy="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│H</a:t>
              </a:r>
            </a:p>
          </p:txBody>
        </p:sp>
        <p:sp>
          <p:nvSpPr>
            <p:cNvPr id="11296" name="Text Box 10"/>
            <p:cNvSpPr txBox="1">
              <a:spLocks noChangeArrowheads="1"/>
            </p:cNvSpPr>
            <p:nvPr/>
          </p:nvSpPr>
          <p:spPr bwMode="auto">
            <a:xfrm>
              <a:off x="930" y="1850"/>
              <a:ext cx="227"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a:t>
              </a:r>
            </a:p>
          </p:txBody>
        </p:sp>
      </p:grpSp>
      <p:sp>
        <p:nvSpPr>
          <p:cNvPr id="11268" name="Line 11"/>
          <p:cNvSpPr>
            <a:spLocks noChangeShapeType="1"/>
          </p:cNvSpPr>
          <p:nvPr/>
        </p:nvSpPr>
        <p:spPr bwMode="auto">
          <a:xfrm>
            <a:off x="3995738" y="3500438"/>
            <a:ext cx="1512887" cy="0"/>
          </a:xfrm>
          <a:prstGeom prst="line">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11269" name="Text Box 12"/>
          <p:cNvSpPr txBox="1">
            <a:spLocks noChangeArrowheads="1"/>
          </p:cNvSpPr>
          <p:nvPr/>
        </p:nvSpPr>
        <p:spPr bwMode="auto">
          <a:xfrm>
            <a:off x="2771775" y="2276475"/>
            <a:ext cx="2447925" cy="4667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solidFill>
                  <a:srgbClr val="0000FF"/>
                </a:solidFill>
              </a:rPr>
              <a:t>:H</a:t>
            </a:r>
            <a:r>
              <a:rPr lang="es-ES" altLang="es-AR" sz="2400" b="1" baseline="30000">
                <a:solidFill>
                  <a:srgbClr val="0000FF"/>
                </a:solidFill>
              </a:rPr>
              <a:t>-</a:t>
            </a:r>
            <a:r>
              <a:rPr lang="es-ES" altLang="es-AR" sz="2400" b="1" baseline="0">
                <a:solidFill>
                  <a:srgbClr val="0000FF"/>
                </a:solidFill>
              </a:rPr>
              <a:t> </a:t>
            </a:r>
            <a:r>
              <a:rPr lang="es-ES" altLang="es-AR" sz="2400" baseline="0">
                <a:solidFill>
                  <a:srgbClr val="0000FF"/>
                </a:solidFill>
              </a:rPr>
              <a:t>(ion hidruro)</a:t>
            </a:r>
          </a:p>
        </p:txBody>
      </p:sp>
      <p:sp>
        <p:nvSpPr>
          <p:cNvPr id="11270" name="Line 13"/>
          <p:cNvSpPr>
            <a:spLocks noChangeShapeType="1"/>
          </p:cNvSpPr>
          <p:nvPr/>
        </p:nvSpPr>
        <p:spPr bwMode="auto">
          <a:xfrm>
            <a:off x="4211638" y="2924175"/>
            <a:ext cx="215900" cy="5048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grpSp>
        <p:nvGrpSpPr>
          <p:cNvPr id="11271" name="Group 14"/>
          <p:cNvGrpSpPr>
            <a:grpSpLocks/>
          </p:cNvGrpSpPr>
          <p:nvPr/>
        </p:nvGrpSpPr>
        <p:grpSpPr bwMode="auto">
          <a:xfrm>
            <a:off x="5435600" y="1844675"/>
            <a:ext cx="3386138" cy="2686050"/>
            <a:chOff x="3424" y="1162"/>
            <a:chExt cx="2133" cy="1692"/>
          </a:xfrm>
        </p:grpSpPr>
        <p:grpSp>
          <p:nvGrpSpPr>
            <p:cNvPr id="11276" name="Group 15"/>
            <p:cNvGrpSpPr>
              <a:grpSpLocks/>
            </p:cNvGrpSpPr>
            <p:nvPr/>
          </p:nvGrpSpPr>
          <p:grpSpPr bwMode="auto">
            <a:xfrm>
              <a:off x="3424" y="1570"/>
              <a:ext cx="1905" cy="1239"/>
              <a:chOff x="3651" y="1572"/>
              <a:chExt cx="1905" cy="1239"/>
            </a:xfrm>
          </p:grpSpPr>
          <p:grpSp>
            <p:nvGrpSpPr>
              <p:cNvPr id="11283" name="Group 16"/>
              <p:cNvGrpSpPr>
                <a:grpSpLocks/>
              </p:cNvGrpSpPr>
              <p:nvPr/>
            </p:nvGrpSpPr>
            <p:grpSpPr bwMode="auto">
              <a:xfrm>
                <a:off x="3651" y="1572"/>
                <a:ext cx="1905" cy="1239"/>
                <a:chOff x="3651" y="1572"/>
                <a:chExt cx="1905" cy="1239"/>
              </a:xfrm>
            </p:grpSpPr>
            <p:grpSp>
              <p:nvGrpSpPr>
                <p:cNvPr id="11285" name="Group 17"/>
                <p:cNvGrpSpPr>
                  <a:grpSpLocks/>
                </p:cNvGrpSpPr>
                <p:nvPr/>
              </p:nvGrpSpPr>
              <p:grpSpPr bwMode="auto">
                <a:xfrm>
                  <a:off x="3651" y="1572"/>
                  <a:ext cx="1905" cy="1239"/>
                  <a:chOff x="3651" y="1572"/>
                  <a:chExt cx="1905" cy="1239"/>
                </a:xfrm>
              </p:grpSpPr>
              <p:grpSp>
                <p:nvGrpSpPr>
                  <p:cNvPr id="11288" name="Group 18"/>
                  <p:cNvGrpSpPr>
                    <a:grpSpLocks/>
                  </p:cNvGrpSpPr>
                  <p:nvPr/>
                </p:nvGrpSpPr>
                <p:grpSpPr bwMode="auto">
                  <a:xfrm>
                    <a:off x="3651" y="1572"/>
                    <a:ext cx="1905" cy="1239"/>
                    <a:chOff x="612" y="1117"/>
                    <a:chExt cx="1905" cy="1239"/>
                  </a:xfrm>
                </p:grpSpPr>
                <p:pic>
                  <p:nvPicPr>
                    <p:cNvPr id="11290" name="Picture 19" descr="NAD"/>
                    <p:cNvPicPr>
                      <a:picLocks noChangeAspect="1" noChangeArrowheads="1"/>
                    </p:cNvPicPr>
                    <p:nvPr/>
                  </p:nvPicPr>
                  <p:blipFill>
                    <a:blip r:embed="rId2">
                      <a:extLst>
                        <a:ext uri="{28A0092B-C50C-407E-A947-70E740481C1C}">
                          <a14:useLocalDpi xmlns:a14="http://schemas.microsoft.com/office/drawing/2010/main" val="0"/>
                        </a:ext>
                      </a:extLst>
                    </a:blip>
                    <a:srcRect l="-3447" t="46822" r="69090" b="-1375"/>
                    <a:stretch>
                      <a:fillRect/>
                    </a:stretch>
                  </p:blipFill>
                  <p:spPr bwMode="auto">
                    <a:xfrm>
                      <a:off x="612" y="1117"/>
                      <a:ext cx="1769" cy="1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91" name="Rectangle 20"/>
                    <p:cNvSpPr>
                      <a:spLocks noChangeArrowheads="1"/>
                    </p:cNvSpPr>
                    <p:nvPr/>
                  </p:nvSpPr>
                  <p:spPr bwMode="auto">
                    <a:xfrm>
                      <a:off x="1383" y="1117"/>
                      <a:ext cx="1134" cy="317"/>
                    </a:xfrm>
                    <a:prstGeom prst="rect">
                      <a:avLst/>
                    </a:prstGeom>
                    <a:solidFill>
                      <a:schemeClr val="bg1"/>
                    </a:solidFill>
                    <a:ln w="9525">
                      <a:solidFill>
                        <a:schemeClr val="bg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sp>
                <p:nvSpPr>
                  <p:cNvPr id="11289" name="Line 21"/>
                  <p:cNvSpPr>
                    <a:spLocks noChangeShapeType="1"/>
                  </p:cNvSpPr>
                  <p:nvPr/>
                </p:nvSpPr>
                <p:spPr bwMode="auto">
                  <a:xfrm rot="-291779">
                    <a:off x="4150" y="1842"/>
                    <a:ext cx="227" cy="137"/>
                  </a:xfrm>
                  <a:prstGeom prst="line">
                    <a:avLst/>
                  </a:prstGeom>
                  <a:noFill/>
                  <a:ln w="133350">
                    <a:solidFill>
                      <a:schemeClr val="bg1"/>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11286" name="Text Box 22"/>
                <p:cNvSpPr txBox="1">
                  <a:spLocks noChangeArrowheads="1"/>
                </p:cNvSpPr>
                <p:nvPr/>
              </p:nvSpPr>
              <p:spPr bwMode="auto">
                <a:xfrm>
                  <a:off x="4014" y="1752"/>
                  <a:ext cx="227"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a:t>
                  </a:r>
                </a:p>
              </p:txBody>
            </p:sp>
            <p:sp>
              <p:nvSpPr>
                <p:cNvPr id="11287" name="Line 23"/>
                <p:cNvSpPr>
                  <a:spLocks noChangeShapeType="1"/>
                </p:cNvSpPr>
                <p:nvPr/>
              </p:nvSpPr>
              <p:spPr bwMode="auto">
                <a:xfrm flipH="1">
                  <a:off x="4105" y="2205"/>
                  <a:ext cx="227" cy="136"/>
                </a:xfrm>
                <a:prstGeom prst="line">
                  <a:avLst/>
                </a:prstGeom>
                <a:noFill/>
                <a:ln w="88900">
                  <a:solidFill>
                    <a:schemeClr val="bg1"/>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11284" name="Line 24"/>
              <p:cNvSpPr>
                <a:spLocks noChangeShapeType="1"/>
              </p:cNvSpPr>
              <p:nvPr/>
            </p:nvSpPr>
            <p:spPr bwMode="auto">
              <a:xfrm>
                <a:off x="4354" y="1933"/>
                <a:ext cx="0" cy="272"/>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11277" name="Line 25"/>
            <p:cNvSpPr>
              <a:spLocks noChangeShapeType="1"/>
            </p:cNvSpPr>
            <p:nvPr/>
          </p:nvSpPr>
          <p:spPr bwMode="auto">
            <a:xfrm flipH="1">
              <a:off x="3696" y="2385"/>
              <a:ext cx="182" cy="272"/>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AR"/>
            </a:p>
          </p:txBody>
        </p:sp>
        <p:sp>
          <p:nvSpPr>
            <p:cNvPr id="11278" name="Line 26"/>
            <p:cNvSpPr>
              <a:spLocks noChangeShapeType="1"/>
            </p:cNvSpPr>
            <p:nvPr/>
          </p:nvSpPr>
          <p:spPr bwMode="auto">
            <a:xfrm>
              <a:off x="3923" y="2385"/>
              <a:ext cx="182" cy="27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11279" name="Text Box 27"/>
            <p:cNvSpPr txBox="1">
              <a:spLocks noChangeArrowheads="1"/>
            </p:cNvSpPr>
            <p:nvPr/>
          </p:nvSpPr>
          <p:spPr bwMode="auto">
            <a:xfrm>
              <a:off x="3605" y="2566"/>
              <a:ext cx="99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H    H</a:t>
              </a:r>
            </a:p>
          </p:txBody>
        </p:sp>
        <p:sp>
          <p:nvSpPr>
            <p:cNvPr id="11280" name="Text Box 28"/>
            <p:cNvSpPr txBox="1">
              <a:spLocks noChangeArrowheads="1"/>
            </p:cNvSpPr>
            <p:nvPr/>
          </p:nvSpPr>
          <p:spPr bwMode="auto">
            <a:xfrm>
              <a:off x="4876" y="1842"/>
              <a:ext cx="681"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 H</a:t>
              </a:r>
              <a:r>
                <a:rPr lang="es-ES" altLang="es-AR" sz="2400" b="1" baseline="30000"/>
                <a:t>+</a:t>
              </a:r>
              <a:endParaRPr lang="es-ES" altLang="es-AR" sz="2400" b="1" baseline="0"/>
            </a:p>
          </p:txBody>
        </p:sp>
        <p:sp>
          <p:nvSpPr>
            <p:cNvPr id="11281" name="Text Box 29"/>
            <p:cNvSpPr txBox="1">
              <a:spLocks noChangeArrowheads="1"/>
            </p:cNvSpPr>
            <p:nvPr/>
          </p:nvSpPr>
          <p:spPr bwMode="auto">
            <a:xfrm>
              <a:off x="3878" y="1162"/>
              <a:ext cx="318" cy="51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  │</a:t>
              </a:r>
            </a:p>
          </p:txBody>
        </p:sp>
        <p:sp>
          <p:nvSpPr>
            <p:cNvPr id="11282" name="Text Box 30"/>
            <p:cNvSpPr txBox="1">
              <a:spLocks noChangeArrowheads="1"/>
            </p:cNvSpPr>
            <p:nvPr/>
          </p:nvSpPr>
          <p:spPr bwMode="auto">
            <a:xfrm>
              <a:off x="3833" y="1165"/>
              <a:ext cx="363" cy="2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R</a:t>
              </a:r>
            </a:p>
          </p:txBody>
        </p:sp>
      </p:grpSp>
      <p:sp>
        <p:nvSpPr>
          <p:cNvPr id="11272" name="Text Box 31"/>
          <p:cNvSpPr txBox="1">
            <a:spLocks noChangeArrowheads="1"/>
          </p:cNvSpPr>
          <p:nvPr/>
        </p:nvSpPr>
        <p:spPr bwMode="auto">
          <a:xfrm>
            <a:off x="827088" y="4437063"/>
            <a:ext cx="2449512" cy="46672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solidFill>
                  <a:srgbClr val="0000FF"/>
                </a:solidFill>
              </a:rPr>
              <a:t>NAD OXIDADO</a:t>
            </a:r>
          </a:p>
        </p:txBody>
      </p:sp>
      <p:sp>
        <p:nvSpPr>
          <p:cNvPr id="11273" name="Text Box 32"/>
          <p:cNvSpPr txBox="1">
            <a:spLocks noChangeArrowheads="1"/>
          </p:cNvSpPr>
          <p:nvPr/>
        </p:nvSpPr>
        <p:spPr bwMode="auto">
          <a:xfrm>
            <a:off x="5364163" y="4508500"/>
            <a:ext cx="2736850" cy="46672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spcBef>
                <a:spcPct val="50000"/>
              </a:spcBef>
            </a:pPr>
            <a:r>
              <a:rPr lang="es-ES" altLang="es-AR" sz="2400" b="1" baseline="0">
                <a:solidFill>
                  <a:srgbClr val="0000FF"/>
                </a:solidFill>
              </a:rPr>
              <a:t>NAD REDUCIDO</a:t>
            </a:r>
          </a:p>
        </p:txBody>
      </p:sp>
      <p:sp>
        <p:nvSpPr>
          <p:cNvPr id="11274" name="Text Box 33"/>
          <p:cNvSpPr txBox="1">
            <a:spLocks noChangeArrowheads="1"/>
          </p:cNvSpPr>
          <p:nvPr/>
        </p:nvSpPr>
        <p:spPr bwMode="auto">
          <a:xfrm rot="-5534686">
            <a:off x="-71437" y="2744788"/>
            <a:ext cx="17208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aseline="0"/>
              <a:t>Anillo de nicotinamida</a:t>
            </a:r>
          </a:p>
        </p:txBody>
      </p:sp>
      <p:sp>
        <p:nvSpPr>
          <p:cNvPr id="11275" name="Rectangle 34"/>
          <p:cNvSpPr>
            <a:spLocks noChangeArrowheads="1"/>
          </p:cNvSpPr>
          <p:nvPr/>
        </p:nvSpPr>
        <p:spPr bwMode="auto">
          <a:xfrm>
            <a:off x="5940425" y="2492375"/>
            <a:ext cx="215900" cy="2159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Tree>
    <p:extLst>
      <p:ext uri="{BB962C8B-B14F-4D97-AF65-F5344CB8AC3E}">
        <p14:creationId xmlns:p14="http://schemas.microsoft.com/office/powerpoint/2010/main" val="19707361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457200" y="260350"/>
            <a:ext cx="8229600" cy="1143000"/>
          </a:xfrm>
          <a:gradFill rotWithShape="1">
            <a:gsLst>
              <a:gs pos="0">
                <a:srgbClr val="74754B"/>
              </a:gs>
              <a:gs pos="50000">
                <a:srgbClr val="FBFDA1"/>
              </a:gs>
              <a:gs pos="100000">
                <a:srgbClr val="74754B"/>
              </a:gs>
            </a:gsLst>
            <a:lin ang="5400000" scaled="1"/>
          </a:gradFill>
          <a:ln>
            <a:solidFill>
              <a:schemeClr val="tx1"/>
            </a:solidFill>
            <a:miter lim="800000"/>
            <a:headEnd/>
            <a:tailEnd/>
          </a:ln>
        </p:spPr>
        <p:txBody>
          <a:bodyPr/>
          <a:lstStyle/>
          <a:p>
            <a:pPr eaLnBrk="1" hangingPunct="1"/>
            <a:r>
              <a:rPr lang="es-ES" altLang="es-AR" sz="3200" b="1" smtClean="0"/>
              <a:t>Deshidrogenasas ligadas a FAD ó a FMN</a:t>
            </a:r>
          </a:p>
        </p:txBody>
      </p:sp>
      <p:grpSp>
        <p:nvGrpSpPr>
          <p:cNvPr id="1028" name="Group 3"/>
          <p:cNvGrpSpPr>
            <a:grpSpLocks/>
          </p:cNvGrpSpPr>
          <p:nvPr/>
        </p:nvGrpSpPr>
        <p:grpSpPr bwMode="auto">
          <a:xfrm>
            <a:off x="611188" y="1773238"/>
            <a:ext cx="7704137" cy="457200"/>
            <a:chOff x="567" y="1525"/>
            <a:chExt cx="4853" cy="288"/>
          </a:xfrm>
        </p:grpSpPr>
        <p:sp>
          <p:nvSpPr>
            <p:cNvPr id="1033" name="Rectangle 4"/>
            <p:cNvSpPr>
              <a:spLocks noChangeArrowheads="1"/>
            </p:cNvSpPr>
            <p:nvPr/>
          </p:nvSpPr>
          <p:spPr bwMode="auto">
            <a:xfrm>
              <a:off x="567" y="1525"/>
              <a:ext cx="4853"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AH</a:t>
              </a:r>
              <a:r>
                <a:rPr lang="es-ES" altLang="es-AR" sz="2400" b="1"/>
                <a:t>2</a:t>
              </a:r>
              <a:r>
                <a:rPr lang="es-ES" altLang="es-AR" sz="2400" b="1" baseline="0"/>
                <a:t>  + FAD (FMN)                     A  +  FADH</a:t>
              </a:r>
              <a:r>
                <a:rPr lang="es-ES" altLang="es-AR" sz="2400" b="1"/>
                <a:t>2 </a:t>
              </a:r>
              <a:r>
                <a:rPr lang="es-ES" altLang="es-AR" sz="2400" b="1" baseline="0"/>
                <a:t>+(FMNH</a:t>
              </a:r>
              <a:r>
                <a:rPr lang="es-ES" altLang="es-AR" sz="2400" b="1"/>
                <a:t>2</a:t>
              </a:r>
              <a:r>
                <a:rPr lang="es-ES" altLang="es-AR" sz="2400" b="1" baseline="0"/>
                <a:t>)</a:t>
              </a:r>
              <a:endParaRPr lang="es-ES" altLang="es-AR" sz="2400" b="1"/>
            </a:p>
          </p:txBody>
        </p:sp>
        <p:sp>
          <p:nvSpPr>
            <p:cNvPr id="1034" name="Line 5"/>
            <p:cNvSpPr>
              <a:spLocks noChangeShapeType="1"/>
            </p:cNvSpPr>
            <p:nvPr/>
          </p:nvSpPr>
          <p:spPr bwMode="auto">
            <a:xfrm>
              <a:off x="2472" y="1661"/>
              <a:ext cx="726" cy="0"/>
            </a:xfrm>
            <a:prstGeom prst="line">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grpSp>
      <p:grpSp>
        <p:nvGrpSpPr>
          <p:cNvPr id="1029" name="Group 6"/>
          <p:cNvGrpSpPr>
            <a:grpSpLocks/>
          </p:cNvGrpSpPr>
          <p:nvPr/>
        </p:nvGrpSpPr>
        <p:grpSpPr bwMode="auto">
          <a:xfrm>
            <a:off x="1619250" y="2708275"/>
            <a:ext cx="3482975" cy="4149725"/>
            <a:chOff x="1020" y="1706"/>
            <a:chExt cx="2194" cy="2614"/>
          </a:xfrm>
        </p:grpSpPr>
        <p:graphicFrame>
          <p:nvGraphicFramePr>
            <p:cNvPr id="1026" name="Object 7"/>
            <p:cNvGraphicFramePr>
              <a:graphicFrameLocks noChangeAspect="1"/>
            </p:cNvGraphicFramePr>
            <p:nvPr/>
          </p:nvGraphicFramePr>
          <p:xfrm>
            <a:off x="1020" y="1706"/>
            <a:ext cx="2194" cy="2614"/>
          </p:xfrm>
          <a:graphic>
            <a:graphicData uri="http://schemas.openxmlformats.org/presentationml/2006/ole">
              <mc:AlternateContent xmlns:mc="http://schemas.openxmlformats.org/markup-compatibility/2006">
                <mc:Choice xmlns:v="urn:schemas-microsoft-com:vml" Requires="v">
                  <p:oleObj spid="_x0000_s1028" name="Fotografía de Photo Editor" r:id="rId3" imgW="2933333" imgH="3495238" progId="MSPhotoEd.3">
                    <p:embed/>
                  </p:oleObj>
                </mc:Choice>
                <mc:Fallback>
                  <p:oleObj name="Fotografía de Photo Editor" r:id="rId3" imgW="2933333" imgH="3495238" progId="MSPhotoEd.3">
                    <p:embed/>
                    <p:pic>
                      <p:nvPicPr>
                        <p:cNvPr id="0" name=""/>
                        <p:cNvPicPr>
                          <a:picLocks noChangeAspect="1" noChangeArrowheads="1"/>
                        </p:cNvPicPr>
                        <p:nvPr/>
                      </p:nvPicPr>
                      <p:blipFill>
                        <a:blip r:embed="rId4">
                          <a:lum bright="-12000"/>
                          <a:extLst>
                            <a:ext uri="{28A0092B-C50C-407E-A947-70E740481C1C}">
                              <a14:useLocalDpi xmlns:a14="http://schemas.microsoft.com/office/drawing/2010/main" val="0"/>
                            </a:ext>
                          </a:extLst>
                        </a:blip>
                        <a:srcRect b="6367"/>
                        <a:stretch>
                          <a:fillRect/>
                        </a:stretch>
                      </p:blipFill>
                      <p:spPr bwMode="auto">
                        <a:xfrm>
                          <a:off x="1020" y="1706"/>
                          <a:ext cx="2194" cy="261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1" name="Rectangle 8"/>
            <p:cNvSpPr>
              <a:spLocks noChangeArrowheads="1"/>
            </p:cNvSpPr>
            <p:nvPr/>
          </p:nvSpPr>
          <p:spPr bwMode="auto">
            <a:xfrm>
              <a:off x="2064" y="3748"/>
              <a:ext cx="317" cy="317"/>
            </a:xfrm>
            <a:prstGeom prst="rect">
              <a:avLst/>
            </a:prstGeom>
            <a:solidFill>
              <a:schemeClr val="accent1">
                <a:alpha val="27843"/>
              </a:schemeClr>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1032" name="Rectangle 9"/>
            <p:cNvSpPr>
              <a:spLocks noChangeArrowheads="1"/>
            </p:cNvSpPr>
            <p:nvPr/>
          </p:nvSpPr>
          <p:spPr bwMode="auto">
            <a:xfrm>
              <a:off x="2517" y="3158"/>
              <a:ext cx="317" cy="317"/>
            </a:xfrm>
            <a:prstGeom prst="rect">
              <a:avLst/>
            </a:prstGeom>
            <a:solidFill>
              <a:schemeClr val="accent1">
                <a:alpha val="27843"/>
              </a:schemeClr>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sp>
        <p:nvSpPr>
          <p:cNvPr id="1030" name="Text Box 10"/>
          <p:cNvSpPr txBox="1">
            <a:spLocks noChangeArrowheads="1"/>
          </p:cNvSpPr>
          <p:nvPr/>
        </p:nvSpPr>
        <p:spPr bwMode="auto">
          <a:xfrm>
            <a:off x="6084888" y="3284538"/>
            <a:ext cx="2735262" cy="1778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t>El FAD tiene además un nucleótido de adenina unido al fosfato</a:t>
            </a:r>
          </a:p>
          <a:p>
            <a:pPr eaLnBrk="1" hangingPunct="1">
              <a:spcBef>
                <a:spcPct val="50000"/>
              </a:spcBef>
            </a:pPr>
            <a:r>
              <a:rPr lang="es-ES" altLang="es-AR" sz="2000" b="1" baseline="0"/>
              <a:t>P-Ribosa-Adenina</a:t>
            </a:r>
          </a:p>
        </p:txBody>
      </p:sp>
    </p:spTree>
    <p:extLst>
      <p:ext uri="{BB962C8B-B14F-4D97-AF65-F5344CB8AC3E}">
        <p14:creationId xmlns:p14="http://schemas.microsoft.com/office/powerpoint/2010/main" val="27471868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2"/>
          <p:cNvSpPr>
            <a:spLocks noGrp="1" noChangeArrowheads="1"/>
          </p:cNvSpPr>
          <p:nvPr>
            <p:ph type="title"/>
          </p:nvPr>
        </p:nvSpPr>
        <p:spPr>
          <a:gradFill rotWithShape="1">
            <a:gsLst>
              <a:gs pos="0">
                <a:srgbClr val="74754B"/>
              </a:gs>
              <a:gs pos="50000">
                <a:srgbClr val="FBFDA1"/>
              </a:gs>
              <a:gs pos="100000">
                <a:srgbClr val="74754B"/>
              </a:gs>
            </a:gsLst>
            <a:lin ang="5400000" scaled="1"/>
          </a:gradFill>
          <a:ln>
            <a:solidFill>
              <a:schemeClr val="tx1"/>
            </a:solidFill>
            <a:miter lim="800000"/>
            <a:headEnd/>
            <a:tailEnd/>
          </a:ln>
        </p:spPr>
        <p:txBody>
          <a:bodyPr/>
          <a:lstStyle/>
          <a:p>
            <a:pPr eaLnBrk="1" hangingPunct="1"/>
            <a:r>
              <a:rPr lang="es-ES" altLang="es-AR" sz="3200" b="1" smtClean="0"/>
              <a:t>FLAVINA</a:t>
            </a:r>
          </a:p>
        </p:txBody>
      </p:sp>
      <p:sp>
        <p:nvSpPr>
          <p:cNvPr id="2054" name="Rectangle 3"/>
          <p:cNvSpPr>
            <a:spLocks noChangeArrowheads="1"/>
          </p:cNvSpPr>
          <p:nvPr/>
        </p:nvSpPr>
        <p:spPr bwMode="auto">
          <a:xfrm>
            <a:off x="0" y="22288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5" name="Line 4"/>
          <p:cNvSpPr>
            <a:spLocks noChangeShapeType="1"/>
          </p:cNvSpPr>
          <p:nvPr/>
        </p:nvSpPr>
        <p:spPr bwMode="auto">
          <a:xfrm>
            <a:off x="7235825" y="2349500"/>
            <a:ext cx="395288" cy="2524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2056" name="Line 5"/>
          <p:cNvSpPr>
            <a:spLocks noChangeShapeType="1"/>
          </p:cNvSpPr>
          <p:nvPr/>
        </p:nvSpPr>
        <p:spPr bwMode="auto">
          <a:xfrm>
            <a:off x="7667625" y="2636838"/>
            <a:ext cx="0" cy="431800"/>
          </a:xfrm>
          <a:prstGeom prst="line">
            <a:avLst/>
          </a:prstGeom>
          <a:noFill/>
          <a:ln w="41275">
            <a:solidFill>
              <a:srgbClr val="DDDDDD"/>
            </a:solidFill>
            <a:round/>
            <a:headEnd/>
            <a:tailEnd/>
          </a:ln>
          <a:extLst>
            <a:ext uri="{909E8E84-426E-40DD-AFC4-6F175D3DCCD1}">
              <a14:hiddenFill xmlns:a14="http://schemas.microsoft.com/office/drawing/2010/main">
                <a:noFill/>
              </a14:hiddenFill>
            </a:ext>
          </a:extLst>
        </p:spPr>
        <p:txBody>
          <a:bodyPr/>
          <a:lstStyle/>
          <a:p>
            <a:endParaRPr lang="es-AR"/>
          </a:p>
        </p:txBody>
      </p:sp>
      <p:grpSp>
        <p:nvGrpSpPr>
          <p:cNvPr id="2057" name="Group 6"/>
          <p:cNvGrpSpPr>
            <a:grpSpLocks/>
          </p:cNvGrpSpPr>
          <p:nvPr/>
        </p:nvGrpSpPr>
        <p:grpSpPr bwMode="auto">
          <a:xfrm>
            <a:off x="4500563" y="1916113"/>
            <a:ext cx="4175125" cy="2178050"/>
            <a:chOff x="2835" y="799"/>
            <a:chExt cx="2630" cy="1372"/>
          </a:xfrm>
        </p:grpSpPr>
        <p:grpSp>
          <p:nvGrpSpPr>
            <p:cNvPr id="2075" name="Group 7"/>
            <p:cNvGrpSpPr>
              <a:grpSpLocks/>
            </p:cNvGrpSpPr>
            <p:nvPr/>
          </p:nvGrpSpPr>
          <p:grpSpPr bwMode="auto">
            <a:xfrm>
              <a:off x="2835" y="799"/>
              <a:ext cx="2630" cy="1372"/>
              <a:chOff x="2835" y="799"/>
              <a:chExt cx="2630" cy="1372"/>
            </a:xfrm>
          </p:grpSpPr>
          <p:grpSp>
            <p:nvGrpSpPr>
              <p:cNvPr id="2077" name="Group 8"/>
              <p:cNvGrpSpPr>
                <a:grpSpLocks/>
              </p:cNvGrpSpPr>
              <p:nvPr/>
            </p:nvGrpSpPr>
            <p:grpSpPr bwMode="auto">
              <a:xfrm>
                <a:off x="2835" y="799"/>
                <a:ext cx="2630" cy="1372"/>
                <a:chOff x="2835" y="799"/>
                <a:chExt cx="2630" cy="1372"/>
              </a:xfrm>
            </p:grpSpPr>
            <p:grpSp>
              <p:nvGrpSpPr>
                <p:cNvPr id="2079" name="Group 9"/>
                <p:cNvGrpSpPr>
                  <a:grpSpLocks/>
                </p:cNvGrpSpPr>
                <p:nvPr/>
              </p:nvGrpSpPr>
              <p:grpSpPr bwMode="auto">
                <a:xfrm>
                  <a:off x="2835" y="799"/>
                  <a:ext cx="2630" cy="1372"/>
                  <a:chOff x="2835" y="799"/>
                  <a:chExt cx="2630" cy="1372"/>
                </a:xfrm>
              </p:grpSpPr>
              <p:grpSp>
                <p:nvGrpSpPr>
                  <p:cNvPr id="2081" name="Group 10"/>
                  <p:cNvGrpSpPr>
                    <a:grpSpLocks/>
                  </p:cNvGrpSpPr>
                  <p:nvPr/>
                </p:nvGrpSpPr>
                <p:grpSpPr bwMode="auto">
                  <a:xfrm>
                    <a:off x="2835" y="799"/>
                    <a:ext cx="2630" cy="1372"/>
                    <a:chOff x="2835" y="799"/>
                    <a:chExt cx="2630" cy="1372"/>
                  </a:xfrm>
                </p:grpSpPr>
                <p:grpSp>
                  <p:nvGrpSpPr>
                    <p:cNvPr id="2083" name="Group 11"/>
                    <p:cNvGrpSpPr>
                      <a:grpSpLocks/>
                    </p:cNvGrpSpPr>
                    <p:nvPr/>
                  </p:nvGrpSpPr>
                  <p:grpSpPr bwMode="auto">
                    <a:xfrm>
                      <a:off x="2835" y="799"/>
                      <a:ext cx="2630" cy="1372"/>
                      <a:chOff x="2835" y="799"/>
                      <a:chExt cx="2630" cy="1372"/>
                    </a:xfrm>
                  </p:grpSpPr>
                  <p:graphicFrame>
                    <p:nvGraphicFramePr>
                      <p:cNvPr id="2052" name="Object 12"/>
                      <p:cNvGraphicFramePr>
                        <a:graphicFrameLocks noChangeAspect="1"/>
                      </p:cNvGraphicFramePr>
                      <p:nvPr/>
                    </p:nvGraphicFramePr>
                    <p:xfrm>
                      <a:off x="2835" y="799"/>
                      <a:ext cx="2630" cy="1372"/>
                    </p:xfrm>
                    <a:graphic>
                      <a:graphicData uri="http://schemas.openxmlformats.org/presentationml/2006/ole">
                        <mc:AlternateContent xmlns:mc="http://schemas.openxmlformats.org/markup-compatibility/2006">
                          <mc:Choice xmlns:v="urn:schemas-microsoft-com:vml" Requires="v">
                            <p:oleObj spid="_x0000_s2056" name="Fotografía de Photo Editor" r:id="rId3" imgW="2933333" imgH="3495238" progId="MSPhotoEd.3">
                              <p:embed/>
                            </p:oleObj>
                          </mc:Choice>
                          <mc:Fallback>
                            <p:oleObj name="Fotografía de Photo Editor" r:id="rId3" imgW="2933333" imgH="3495238" progId="MSPhotoEd.3">
                              <p:embed/>
                              <p:pic>
                                <p:nvPicPr>
                                  <p:cNvPr id="0" name=""/>
                                  <p:cNvPicPr>
                                    <a:picLocks noChangeAspect="1" noChangeArrowheads="1"/>
                                  </p:cNvPicPr>
                                  <p:nvPr/>
                                </p:nvPicPr>
                                <p:blipFill>
                                  <a:blip r:embed="rId4">
                                    <a:lum bright="-12000"/>
                                    <a:extLst>
                                      <a:ext uri="{28A0092B-C50C-407E-A947-70E740481C1C}">
                                        <a14:useLocalDpi xmlns:a14="http://schemas.microsoft.com/office/drawing/2010/main" val="0"/>
                                      </a:ext>
                                    </a:extLst>
                                  </a:blip>
                                  <a:srcRect t="49153" b="6367"/>
                                  <a:stretch>
                                    <a:fillRect/>
                                  </a:stretch>
                                </p:blipFill>
                                <p:spPr bwMode="auto">
                                  <a:xfrm>
                                    <a:off x="2835" y="799"/>
                                    <a:ext cx="2630" cy="13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85" name="Text Box 13"/>
                      <p:cNvSpPr txBox="1">
                        <a:spLocks noChangeArrowheads="1"/>
                      </p:cNvSpPr>
                      <p:nvPr/>
                    </p:nvSpPr>
                    <p:spPr bwMode="auto">
                      <a:xfrm>
                        <a:off x="4150" y="1378"/>
                        <a:ext cx="13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solidFill>
                              <a:srgbClr val="F42B0A"/>
                            </a:solidFill>
                          </a:rPr>
                          <a:t>.</a:t>
                        </a:r>
                      </a:p>
                    </p:txBody>
                  </p:sp>
                  <p:sp>
                    <p:nvSpPr>
                      <p:cNvPr id="2086" name="Text Box 14"/>
                      <p:cNvSpPr txBox="1">
                        <a:spLocks noChangeArrowheads="1"/>
                      </p:cNvSpPr>
                      <p:nvPr/>
                    </p:nvSpPr>
                    <p:spPr bwMode="auto">
                      <a:xfrm>
                        <a:off x="4105" y="1741"/>
                        <a:ext cx="317"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solidFill>
                              <a:srgbClr val="F42B0A"/>
                            </a:solidFill>
                          </a:rPr>
                          <a:t>H</a:t>
                        </a:r>
                        <a:r>
                          <a:rPr lang="es-ES" altLang="es-AR" sz="2000" b="1" baseline="0"/>
                          <a:t>          </a:t>
                        </a:r>
                        <a:endParaRPr lang="en-US" altLang="es-AR" sz="2000" b="1" baseline="0"/>
                      </a:p>
                    </p:txBody>
                  </p:sp>
                  <p:sp>
                    <p:nvSpPr>
                      <p:cNvPr id="2087" name="Line 15"/>
                      <p:cNvSpPr>
                        <a:spLocks noChangeShapeType="1"/>
                      </p:cNvSpPr>
                      <p:nvPr/>
                    </p:nvSpPr>
                    <p:spPr bwMode="auto">
                      <a:xfrm flipH="1">
                        <a:off x="4241" y="1498"/>
                        <a:ext cx="227" cy="137"/>
                      </a:xfrm>
                      <a:prstGeom prst="line">
                        <a:avLst/>
                      </a:prstGeom>
                      <a:noFill/>
                      <a:ln w="66675">
                        <a:solidFill>
                          <a:srgbClr val="DDDDDD"/>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2084" name="Text Box 16"/>
                    <p:cNvSpPr txBox="1">
                      <a:spLocks noChangeArrowheads="1"/>
                    </p:cNvSpPr>
                    <p:nvPr/>
                  </p:nvSpPr>
                  <p:spPr bwMode="auto">
                    <a:xfrm>
                      <a:off x="4014" y="1616"/>
                      <a:ext cx="181"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solidFill>
                            <a:srgbClr val="F42B0A"/>
                          </a:solidFill>
                        </a:rPr>
                        <a:t>+</a:t>
                      </a:r>
                    </a:p>
                  </p:txBody>
                </p:sp>
              </p:grpSp>
              <p:sp>
                <p:nvSpPr>
                  <p:cNvPr id="2082" name="Text Box 17"/>
                  <p:cNvSpPr txBox="1">
                    <a:spLocks noChangeArrowheads="1"/>
                  </p:cNvSpPr>
                  <p:nvPr/>
                </p:nvSpPr>
                <p:spPr bwMode="auto">
                  <a:xfrm>
                    <a:off x="4740" y="1797"/>
                    <a:ext cx="273"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t>-</a:t>
                    </a:r>
                  </a:p>
                </p:txBody>
              </p:sp>
            </p:grpSp>
            <p:sp>
              <p:nvSpPr>
                <p:cNvPr id="2080" name="Line 18"/>
                <p:cNvSpPr>
                  <a:spLocks noChangeShapeType="1"/>
                </p:cNvSpPr>
                <p:nvPr/>
              </p:nvSpPr>
              <p:spPr bwMode="auto">
                <a:xfrm>
                  <a:off x="4830" y="1661"/>
                  <a:ext cx="0" cy="318"/>
                </a:xfrm>
                <a:prstGeom prst="line">
                  <a:avLst/>
                </a:prstGeom>
                <a:noFill/>
                <a:ln w="44450">
                  <a:solidFill>
                    <a:srgbClr val="DDDDDD"/>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2078" name="Line 19"/>
              <p:cNvSpPr>
                <a:spLocks noChangeShapeType="1"/>
              </p:cNvSpPr>
              <p:nvPr/>
            </p:nvSpPr>
            <p:spPr bwMode="auto">
              <a:xfrm>
                <a:off x="4785" y="1933"/>
                <a:ext cx="68"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2076" name="Line 20"/>
            <p:cNvSpPr>
              <a:spLocks noChangeShapeType="1"/>
            </p:cNvSpPr>
            <p:nvPr/>
          </p:nvSpPr>
          <p:spPr bwMode="auto">
            <a:xfrm>
              <a:off x="4558" y="1480"/>
              <a:ext cx="272" cy="13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2058" name="Text Box 21"/>
          <p:cNvSpPr txBox="1">
            <a:spLocks noChangeArrowheads="1"/>
          </p:cNvSpPr>
          <p:nvPr/>
        </p:nvSpPr>
        <p:spPr bwMode="auto">
          <a:xfrm>
            <a:off x="6588125" y="4184650"/>
            <a:ext cx="4318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t>R</a:t>
            </a:r>
          </a:p>
        </p:txBody>
      </p:sp>
      <p:sp>
        <p:nvSpPr>
          <p:cNvPr id="2059" name="Text Box 22"/>
          <p:cNvSpPr txBox="1">
            <a:spLocks noChangeArrowheads="1"/>
          </p:cNvSpPr>
          <p:nvPr/>
        </p:nvSpPr>
        <p:spPr bwMode="auto">
          <a:xfrm>
            <a:off x="6515100" y="1592263"/>
            <a:ext cx="5048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t>R</a:t>
            </a:r>
          </a:p>
        </p:txBody>
      </p:sp>
      <p:grpSp>
        <p:nvGrpSpPr>
          <p:cNvPr id="2060" name="Group 23"/>
          <p:cNvGrpSpPr>
            <a:grpSpLocks/>
          </p:cNvGrpSpPr>
          <p:nvPr/>
        </p:nvGrpSpPr>
        <p:grpSpPr bwMode="auto">
          <a:xfrm>
            <a:off x="4608513" y="4292600"/>
            <a:ext cx="4140200" cy="2384425"/>
            <a:chOff x="2903" y="2704"/>
            <a:chExt cx="2608" cy="1502"/>
          </a:xfrm>
        </p:grpSpPr>
        <p:grpSp>
          <p:nvGrpSpPr>
            <p:cNvPr id="2068" name="Group 24"/>
            <p:cNvGrpSpPr>
              <a:grpSpLocks/>
            </p:cNvGrpSpPr>
            <p:nvPr/>
          </p:nvGrpSpPr>
          <p:grpSpPr bwMode="auto">
            <a:xfrm>
              <a:off x="2903" y="2704"/>
              <a:ext cx="2608" cy="1502"/>
              <a:chOff x="2903" y="2704"/>
              <a:chExt cx="2608" cy="1502"/>
            </a:xfrm>
          </p:grpSpPr>
          <p:grpSp>
            <p:nvGrpSpPr>
              <p:cNvPr id="2070" name="Group 25"/>
              <p:cNvGrpSpPr>
                <a:grpSpLocks/>
              </p:cNvGrpSpPr>
              <p:nvPr/>
            </p:nvGrpSpPr>
            <p:grpSpPr bwMode="auto">
              <a:xfrm>
                <a:off x="2903" y="2704"/>
                <a:ext cx="2608" cy="1502"/>
                <a:chOff x="2903" y="2704"/>
                <a:chExt cx="2608" cy="1502"/>
              </a:xfrm>
            </p:grpSpPr>
            <p:graphicFrame>
              <p:nvGraphicFramePr>
                <p:cNvPr id="2051" name="Object 26"/>
                <p:cNvGraphicFramePr>
                  <a:graphicFrameLocks noChangeAspect="1"/>
                </p:cNvGraphicFramePr>
                <p:nvPr/>
              </p:nvGraphicFramePr>
              <p:xfrm>
                <a:off x="2903" y="2840"/>
                <a:ext cx="2608" cy="1366"/>
              </p:xfrm>
              <a:graphic>
                <a:graphicData uri="http://schemas.openxmlformats.org/presentationml/2006/ole">
                  <mc:AlternateContent xmlns:mc="http://schemas.openxmlformats.org/markup-compatibility/2006">
                    <mc:Choice xmlns:v="urn:schemas-microsoft-com:vml" Requires="v">
                      <p:oleObj spid="_x0000_s2057" name="Fotografía de Photo Editor" r:id="rId5" imgW="2933333" imgH="3495238" progId="MSPhotoEd.3">
                        <p:embed/>
                      </p:oleObj>
                    </mc:Choice>
                    <mc:Fallback>
                      <p:oleObj name="Fotografía de Photo Editor" r:id="rId5" imgW="2933333" imgH="3495238" progId="MSPhotoEd.3">
                        <p:embed/>
                        <p:pic>
                          <p:nvPicPr>
                            <p:cNvPr id="0" name=""/>
                            <p:cNvPicPr>
                              <a:picLocks noChangeAspect="1" noChangeArrowheads="1"/>
                            </p:cNvPicPr>
                            <p:nvPr/>
                          </p:nvPicPr>
                          <p:blipFill>
                            <a:blip r:embed="rId4">
                              <a:lum bright="-12000"/>
                              <a:extLst>
                                <a:ext uri="{28A0092B-C50C-407E-A947-70E740481C1C}">
                                  <a14:useLocalDpi xmlns:a14="http://schemas.microsoft.com/office/drawing/2010/main" val="0"/>
                                </a:ext>
                              </a:extLst>
                            </a:blip>
                            <a:srcRect t="49153" b="6367"/>
                            <a:stretch>
                              <a:fillRect/>
                            </a:stretch>
                          </p:blipFill>
                          <p:spPr bwMode="auto">
                            <a:xfrm>
                              <a:off x="2903" y="2840"/>
                              <a:ext cx="2608" cy="136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72" name="Text Box 27"/>
                <p:cNvSpPr txBox="1">
                  <a:spLocks noChangeArrowheads="1"/>
                </p:cNvSpPr>
                <p:nvPr/>
              </p:nvSpPr>
              <p:spPr bwMode="auto">
                <a:xfrm>
                  <a:off x="4740" y="2704"/>
                  <a:ext cx="318"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solidFill>
                        <a:srgbClr val="F42B0A"/>
                      </a:solidFill>
                    </a:rPr>
                    <a:t>H</a:t>
                  </a:r>
                </a:p>
              </p:txBody>
            </p:sp>
            <p:sp>
              <p:nvSpPr>
                <p:cNvPr id="2073" name="Text Box 28"/>
                <p:cNvSpPr txBox="1">
                  <a:spLocks noChangeArrowheads="1"/>
                </p:cNvSpPr>
                <p:nvPr/>
              </p:nvSpPr>
              <p:spPr bwMode="auto">
                <a:xfrm>
                  <a:off x="4150" y="3838"/>
                  <a:ext cx="318"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solidFill>
                        <a:srgbClr val="F42B0A"/>
                      </a:solidFill>
                    </a:rPr>
                    <a:t>H</a:t>
                  </a:r>
                </a:p>
              </p:txBody>
            </p:sp>
            <p:sp>
              <p:nvSpPr>
                <p:cNvPr id="2074" name="Line 29"/>
                <p:cNvSpPr>
                  <a:spLocks noChangeShapeType="1"/>
                </p:cNvSpPr>
                <p:nvPr/>
              </p:nvSpPr>
              <p:spPr bwMode="auto">
                <a:xfrm flipH="1">
                  <a:off x="4332" y="3521"/>
                  <a:ext cx="181" cy="136"/>
                </a:xfrm>
                <a:prstGeom prst="line">
                  <a:avLst/>
                </a:prstGeom>
                <a:noFill/>
                <a:ln w="120650">
                  <a:solidFill>
                    <a:srgbClr val="DDDDDD"/>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2071" name="Line 30"/>
              <p:cNvSpPr>
                <a:spLocks noChangeShapeType="1"/>
              </p:cNvSpPr>
              <p:nvPr/>
            </p:nvSpPr>
            <p:spPr bwMode="auto">
              <a:xfrm>
                <a:off x="4513" y="3249"/>
                <a:ext cx="0" cy="27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2069" name="Line 31"/>
            <p:cNvSpPr>
              <a:spLocks noChangeShapeType="1"/>
            </p:cNvSpPr>
            <p:nvPr/>
          </p:nvSpPr>
          <p:spPr bwMode="auto">
            <a:xfrm flipH="1">
              <a:off x="4604" y="3113"/>
              <a:ext cx="226" cy="136"/>
            </a:xfrm>
            <a:prstGeom prst="line">
              <a:avLst/>
            </a:prstGeom>
            <a:noFill/>
            <a:ln w="73025">
              <a:solidFill>
                <a:srgbClr val="DDDDDD"/>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2061" name="Line 32"/>
          <p:cNvSpPr>
            <a:spLocks noChangeShapeType="1"/>
          </p:cNvSpPr>
          <p:nvPr/>
        </p:nvSpPr>
        <p:spPr bwMode="auto">
          <a:xfrm>
            <a:off x="3851275" y="3789363"/>
            <a:ext cx="1081088"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2062" name="Line 33"/>
          <p:cNvSpPr>
            <a:spLocks noChangeShapeType="1"/>
          </p:cNvSpPr>
          <p:nvPr/>
        </p:nvSpPr>
        <p:spPr bwMode="auto">
          <a:xfrm>
            <a:off x="5651500" y="4005263"/>
            <a:ext cx="0" cy="6477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2063" name="Text Box 34"/>
          <p:cNvSpPr txBox="1">
            <a:spLocks noChangeArrowheads="1"/>
          </p:cNvSpPr>
          <p:nvPr/>
        </p:nvSpPr>
        <p:spPr bwMode="auto">
          <a:xfrm>
            <a:off x="5580063" y="4005263"/>
            <a:ext cx="1079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solidFill>
                  <a:schemeClr val="accent2"/>
                </a:solidFill>
              </a:rPr>
              <a:t>e</a:t>
            </a:r>
            <a:r>
              <a:rPr lang="es-ES" altLang="es-AR" sz="2000" b="1" baseline="30000">
                <a:solidFill>
                  <a:schemeClr val="accent2"/>
                </a:solidFill>
              </a:rPr>
              <a:t>-  </a:t>
            </a:r>
            <a:r>
              <a:rPr lang="es-ES" altLang="es-AR" sz="2000" b="1" baseline="0">
                <a:solidFill>
                  <a:schemeClr val="accent2"/>
                </a:solidFill>
              </a:rPr>
              <a:t>+ H</a:t>
            </a:r>
            <a:r>
              <a:rPr lang="es-ES" altLang="es-AR" sz="2000" b="1" baseline="30000">
                <a:solidFill>
                  <a:schemeClr val="accent2"/>
                </a:solidFill>
              </a:rPr>
              <a:t>+</a:t>
            </a:r>
            <a:endParaRPr lang="es-ES" altLang="es-AR" sz="2000" b="1" baseline="0">
              <a:solidFill>
                <a:schemeClr val="accent2"/>
              </a:solidFill>
            </a:endParaRPr>
          </a:p>
        </p:txBody>
      </p:sp>
      <p:grpSp>
        <p:nvGrpSpPr>
          <p:cNvPr id="2064" name="Group 35"/>
          <p:cNvGrpSpPr>
            <a:grpSpLocks/>
          </p:cNvGrpSpPr>
          <p:nvPr/>
        </p:nvGrpSpPr>
        <p:grpSpPr bwMode="auto">
          <a:xfrm>
            <a:off x="468313" y="2205038"/>
            <a:ext cx="3671887" cy="2770187"/>
            <a:chOff x="295" y="1389"/>
            <a:chExt cx="2313" cy="1745"/>
          </a:xfrm>
        </p:grpSpPr>
        <p:graphicFrame>
          <p:nvGraphicFramePr>
            <p:cNvPr id="2050" name="Object 36"/>
            <p:cNvGraphicFramePr>
              <a:graphicFrameLocks noChangeAspect="1"/>
            </p:cNvGraphicFramePr>
            <p:nvPr/>
          </p:nvGraphicFramePr>
          <p:xfrm>
            <a:off x="295" y="1616"/>
            <a:ext cx="2313" cy="1094"/>
          </p:xfrm>
          <a:graphic>
            <a:graphicData uri="http://schemas.openxmlformats.org/presentationml/2006/ole">
              <mc:AlternateContent xmlns:mc="http://schemas.openxmlformats.org/markup-compatibility/2006">
                <mc:Choice xmlns:v="urn:schemas-microsoft-com:vml" Requires="v">
                  <p:oleObj spid="_x0000_s2058" name="Fotografía de Photo Editor" r:id="rId6" imgW="2933333" imgH="3495238" progId="MSPhotoEd.3">
                    <p:embed/>
                  </p:oleObj>
                </mc:Choice>
                <mc:Fallback>
                  <p:oleObj name="Fotografía de Photo Editor" r:id="rId6" imgW="2933333" imgH="3495238" progId="MSPhotoEd.3">
                    <p:embed/>
                    <p:pic>
                      <p:nvPicPr>
                        <p:cNvPr id="0" name=""/>
                        <p:cNvPicPr>
                          <a:picLocks noChangeAspect="1" noChangeArrowheads="1"/>
                        </p:cNvPicPr>
                        <p:nvPr/>
                      </p:nvPicPr>
                      <p:blipFill>
                        <a:blip r:embed="rId4">
                          <a:lum bright="-12000"/>
                          <a:extLst>
                            <a:ext uri="{28A0092B-C50C-407E-A947-70E740481C1C}">
                              <a14:useLocalDpi xmlns:a14="http://schemas.microsoft.com/office/drawing/2010/main" val="0"/>
                            </a:ext>
                          </a:extLst>
                        </a:blip>
                        <a:srcRect t="49153" b="6367"/>
                        <a:stretch>
                          <a:fillRect/>
                        </a:stretch>
                      </p:blipFill>
                      <p:spPr bwMode="auto">
                        <a:xfrm>
                          <a:off x="295" y="1616"/>
                          <a:ext cx="2313" cy="109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66" name="Text Box 37"/>
            <p:cNvSpPr txBox="1">
              <a:spLocks noChangeArrowheads="1"/>
            </p:cNvSpPr>
            <p:nvPr/>
          </p:nvSpPr>
          <p:spPr bwMode="auto">
            <a:xfrm>
              <a:off x="567" y="2840"/>
              <a:ext cx="1723" cy="29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aseline="0"/>
                <a:t>Anillo isoaloxacina</a:t>
              </a:r>
            </a:p>
          </p:txBody>
        </p:sp>
        <p:sp>
          <p:nvSpPr>
            <p:cNvPr id="2067" name="Text Box 38"/>
            <p:cNvSpPr txBox="1">
              <a:spLocks noChangeArrowheads="1"/>
            </p:cNvSpPr>
            <p:nvPr/>
          </p:nvSpPr>
          <p:spPr bwMode="auto">
            <a:xfrm>
              <a:off x="1429" y="1389"/>
              <a:ext cx="317"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t>R</a:t>
              </a:r>
            </a:p>
          </p:txBody>
        </p:sp>
      </p:grpSp>
      <p:sp>
        <p:nvSpPr>
          <p:cNvPr id="2065" name="Text Box 39"/>
          <p:cNvSpPr txBox="1">
            <a:spLocks noChangeArrowheads="1"/>
          </p:cNvSpPr>
          <p:nvPr/>
        </p:nvSpPr>
        <p:spPr bwMode="auto">
          <a:xfrm>
            <a:off x="3851275" y="3860800"/>
            <a:ext cx="1081088" cy="396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solidFill>
                  <a:schemeClr val="accent2"/>
                </a:solidFill>
              </a:rPr>
              <a:t>e</a:t>
            </a:r>
            <a:r>
              <a:rPr lang="es-ES" altLang="es-AR" sz="2000" b="1" baseline="30000">
                <a:solidFill>
                  <a:schemeClr val="accent2"/>
                </a:solidFill>
              </a:rPr>
              <a:t>- </a:t>
            </a:r>
            <a:r>
              <a:rPr lang="es-ES" altLang="es-AR" sz="2000" b="1" baseline="0">
                <a:solidFill>
                  <a:schemeClr val="accent2"/>
                </a:solidFill>
              </a:rPr>
              <a:t>+ H</a:t>
            </a:r>
            <a:r>
              <a:rPr lang="es-ES" altLang="es-AR" sz="2000" b="1" baseline="30000">
                <a:solidFill>
                  <a:schemeClr val="accent2"/>
                </a:solidFill>
              </a:rPr>
              <a:t>+</a:t>
            </a:r>
            <a:endParaRPr lang="es-ES" altLang="es-AR" sz="2000" b="1" baseline="0">
              <a:solidFill>
                <a:schemeClr val="accent2"/>
              </a:solidFill>
            </a:endParaRPr>
          </a:p>
        </p:txBody>
      </p:sp>
    </p:spTree>
    <p:extLst>
      <p:ext uri="{BB962C8B-B14F-4D97-AF65-F5344CB8AC3E}">
        <p14:creationId xmlns:p14="http://schemas.microsoft.com/office/powerpoint/2010/main" val="3331701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Imagen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692150"/>
            <a:ext cx="7850188" cy="5888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611188" y="620713"/>
            <a:ext cx="7921625" cy="15128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MX" sz="2400" b="1" dirty="0">
                <a:solidFill>
                  <a:prstClr val="black"/>
                </a:solidFill>
                <a:latin typeface="Arial Rounded MT Bold" pitchFamily="34" charset="0"/>
              </a:rPr>
              <a:t>Flujo de electrones en las oxido-reducciones biológicas</a:t>
            </a:r>
            <a:endParaRPr lang="es-AR" sz="2400" b="1" dirty="0">
              <a:solidFill>
                <a:prstClr val="black"/>
              </a:solidFill>
              <a:latin typeface="Arial Rounded MT Bold" pitchFamily="34" charset="0"/>
            </a:endParaRPr>
          </a:p>
        </p:txBody>
      </p:sp>
      <p:pic>
        <p:nvPicPr>
          <p:cNvPr id="2765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700" y="2133600"/>
            <a:ext cx="7812088" cy="4483100"/>
          </a:xfrm>
          <a:prstGeom prst="rect">
            <a:avLst/>
          </a:prstGeom>
          <a:noFill/>
          <a:ln w="57150">
            <a:solidFill>
              <a:srgbClr val="80008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60846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ethel\Documents\figuras feduchi\bioenergetica\cap7-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132" y="1830680"/>
            <a:ext cx="6290124" cy="4230856"/>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p:txBody>
          <a:bodyPr>
            <a:normAutofit fontScale="90000"/>
          </a:bodyPr>
          <a:lstStyle/>
          <a:p>
            <a:r>
              <a:rPr lang="es-AR" dirty="0" smtClean="0"/>
              <a:t>Cómo utiliza la célula la energía almacenada en los compuestos?</a:t>
            </a:r>
            <a:endParaRPr lang="es-AR" dirty="0"/>
          </a:p>
        </p:txBody>
      </p:sp>
      <p:sp>
        <p:nvSpPr>
          <p:cNvPr id="3" name="2 Marcador de contenido"/>
          <p:cNvSpPr>
            <a:spLocks noGrp="1"/>
          </p:cNvSpPr>
          <p:nvPr>
            <p:ph idx="1"/>
          </p:nvPr>
        </p:nvSpPr>
        <p:spPr/>
        <p:txBody>
          <a:bodyPr/>
          <a:lstStyle/>
          <a:p>
            <a:endParaRPr lang="es-AR" dirty="0"/>
          </a:p>
        </p:txBody>
      </p:sp>
      <p:sp>
        <p:nvSpPr>
          <p:cNvPr id="4" name="3 CuadroTexto"/>
          <p:cNvSpPr txBox="1"/>
          <p:nvPr/>
        </p:nvSpPr>
        <p:spPr>
          <a:xfrm>
            <a:off x="6236344" y="3484443"/>
            <a:ext cx="2160240" cy="923330"/>
          </a:xfrm>
          <a:prstGeom prst="rect">
            <a:avLst/>
          </a:prstGeom>
          <a:noFill/>
        </p:spPr>
        <p:txBody>
          <a:bodyPr wrap="square" rtlCol="0">
            <a:spAutoFit/>
          </a:bodyPr>
          <a:lstStyle/>
          <a:p>
            <a:r>
              <a:rPr lang="es-ES" b="1" dirty="0" smtClean="0">
                <a:solidFill>
                  <a:srgbClr val="FF0000"/>
                </a:solidFill>
                <a:effectLst>
                  <a:outerShdw blurRad="38100" dist="38100" dir="2700000" algn="tl">
                    <a:srgbClr val="000000">
                      <a:alpha val="43137"/>
                    </a:srgbClr>
                  </a:outerShdw>
                </a:effectLst>
                <a:latin typeface="Comic Sans MS" pitchFamily="66" charset="0"/>
              </a:rPr>
              <a:t>OXIDACIONES BIOLÓGICAS</a:t>
            </a:r>
          </a:p>
          <a:p>
            <a:endParaRPr lang="es-AR" dirty="0"/>
          </a:p>
        </p:txBody>
      </p:sp>
      <p:sp>
        <p:nvSpPr>
          <p:cNvPr id="5" name="4 Flecha curvada hacia abajo"/>
          <p:cNvSpPr/>
          <p:nvPr/>
        </p:nvSpPr>
        <p:spPr>
          <a:xfrm>
            <a:off x="5364088" y="2276872"/>
            <a:ext cx="2232248" cy="1181745"/>
          </a:xfrm>
          <a:prstGeom prst="curved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solidFill>
                <a:schemeClr val="tx1"/>
              </a:solidFill>
            </a:endParaRPr>
          </a:p>
        </p:txBody>
      </p:sp>
    </p:spTree>
    <p:extLst>
      <p:ext uri="{BB962C8B-B14F-4D97-AF65-F5344CB8AC3E}">
        <p14:creationId xmlns:p14="http://schemas.microsoft.com/office/powerpoint/2010/main" val="15637153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Rectángulo"/>
          <p:cNvSpPr>
            <a:spLocks noChangeArrowheads="1"/>
          </p:cNvSpPr>
          <p:nvPr/>
        </p:nvSpPr>
        <p:spPr bwMode="auto">
          <a:xfrm>
            <a:off x="2700338" y="549275"/>
            <a:ext cx="3581400" cy="5222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s-AR" altLang="es-AR" sz="2800" b="1">
                <a:solidFill>
                  <a:srgbClr val="000000"/>
                </a:solidFill>
                <a:latin typeface="Arial Rounded MT Bold" pitchFamily="34" charset="0"/>
              </a:rPr>
              <a:t>LA MITOCONDRIA </a:t>
            </a:r>
          </a:p>
        </p:txBody>
      </p:sp>
      <p:sp>
        <p:nvSpPr>
          <p:cNvPr id="3075" name="2 Rectángulo"/>
          <p:cNvSpPr>
            <a:spLocks noChangeArrowheads="1"/>
          </p:cNvSpPr>
          <p:nvPr/>
        </p:nvSpPr>
        <p:spPr bwMode="auto">
          <a:xfrm>
            <a:off x="827088" y="1557338"/>
            <a:ext cx="7632700" cy="50784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lnSpc>
                <a:spcPct val="150000"/>
              </a:lnSpc>
            </a:pPr>
            <a:r>
              <a:rPr lang="es-AR" altLang="es-AR" sz="2400" b="1" u="sng">
                <a:solidFill>
                  <a:srgbClr val="000000"/>
                </a:solidFill>
                <a:latin typeface="Arial Rounded MT Bold" pitchFamily="34" charset="0"/>
              </a:rPr>
              <a:t>FÁBRICA DE ENERGÍA CELULAR</a:t>
            </a:r>
            <a:br>
              <a:rPr lang="es-AR" altLang="es-AR" sz="2400" b="1" u="sng">
                <a:solidFill>
                  <a:srgbClr val="000000"/>
                </a:solidFill>
                <a:latin typeface="Arial Rounded MT Bold" pitchFamily="34" charset="0"/>
              </a:rPr>
            </a:br>
            <a:r>
              <a:rPr lang="es-AR" altLang="es-AR" sz="2400" b="1" i="1" u="sng">
                <a:solidFill>
                  <a:srgbClr val="000000"/>
                </a:solidFill>
                <a:latin typeface="Arial Rounded MT Bold" pitchFamily="34" charset="0"/>
              </a:rPr>
              <a:t/>
            </a:r>
            <a:br>
              <a:rPr lang="es-AR" altLang="es-AR" sz="2400" b="1" i="1" u="sng">
                <a:solidFill>
                  <a:srgbClr val="000000"/>
                </a:solidFill>
                <a:latin typeface="Arial Rounded MT Bold" pitchFamily="34" charset="0"/>
              </a:rPr>
            </a:br>
            <a:r>
              <a:rPr lang="es-AR" altLang="es-AR" sz="2400" b="1">
                <a:solidFill>
                  <a:srgbClr val="000000"/>
                </a:solidFill>
                <a:latin typeface="Arial Rounded MT Bold" pitchFamily="34" charset="0"/>
              </a:rPr>
              <a:t/>
            </a:r>
            <a:br>
              <a:rPr lang="es-AR" altLang="es-AR" sz="2400" b="1">
                <a:solidFill>
                  <a:srgbClr val="000000"/>
                </a:solidFill>
                <a:latin typeface="Arial Rounded MT Bold" pitchFamily="34" charset="0"/>
              </a:rPr>
            </a:br>
            <a:r>
              <a:rPr lang="es-AR" altLang="es-AR" sz="2400" b="1">
                <a:solidFill>
                  <a:srgbClr val="000000"/>
                </a:solidFill>
                <a:latin typeface="Arial Rounded MT Bold" pitchFamily="34" charset="0"/>
              </a:rPr>
              <a:t>ES EL SITIO DONDE TIENEN LUGAR </a:t>
            </a:r>
          </a:p>
          <a:p>
            <a:pPr algn="ctr" eaLnBrk="1" hangingPunct="1">
              <a:lnSpc>
                <a:spcPct val="150000"/>
              </a:lnSpc>
            </a:pPr>
            <a:r>
              <a:rPr lang="es-AR" altLang="es-AR" sz="2400" b="1">
                <a:solidFill>
                  <a:srgbClr val="000000"/>
                </a:solidFill>
                <a:latin typeface="Arial Rounded MT Bold" pitchFamily="34" charset="0"/>
              </a:rPr>
              <a:t/>
            </a:r>
            <a:br>
              <a:rPr lang="es-AR" altLang="es-AR" sz="2400" b="1">
                <a:solidFill>
                  <a:srgbClr val="000000"/>
                </a:solidFill>
                <a:latin typeface="Arial Rounded MT Bold" pitchFamily="34" charset="0"/>
              </a:rPr>
            </a:br>
            <a:endParaRPr lang="es-AR" altLang="es-AR" sz="2400" b="1">
              <a:solidFill>
                <a:srgbClr val="000000"/>
              </a:solidFill>
              <a:latin typeface="Arial Rounded MT Bold" pitchFamily="34" charset="0"/>
            </a:endParaRPr>
          </a:p>
          <a:p>
            <a:pPr algn="ctr" eaLnBrk="1" hangingPunct="1">
              <a:lnSpc>
                <a:spcPct val="150000"/>
              </a:lnSpc>
            </a:pPr>
            <a:r>
              <a:rPr lang="es-AR" altLang="es-AR" sz="2400" b="1">
                <a:solidFill>
                  <a:srgbClr val="000000"/>
                </a:solidFill>
                <a:latin typeface="Arial Rounded MT Bold" pitchFamily="34" charset="0"/>
              </a:rPr>
              <a:t>EL TRANSPORTE ELECTRÓNICO Y </a:t>
            </a:r>
            <a:br>
              <a:rPr lang="es-AR" altLang="es-AR" sz="2400" b="1">
                <a:solidFill>
                  <a:srgbClr val="000000"/>
                </a:solidFill>
                <a:latin typeface="Arial Rounded MT Bold" pitchFamily="34" charset="0"/>
              </a:rPr>
            </a:br>
            <a:r>
              <a:rPr lang="es-AR" altLang="es-AR" sz="2400" b="1">
                <a:solidFill>
                  <a:srgbClr val="000000"/>
                </a:solidFill>
                <a:latin typeface="Arial Rounded MT Bold" pitchFamily="34" charset="0"/>
              </a:rPr>
              <a:t>LA FOSFORILACIÓN OXIDATIVA </a:t>
            </a:r>
            <a:r>
              <a:rPr lang="es-AR" altLang="es-AR" sz="2400">
                <a:solidFill>
                  <a:srgbClr val="000000"/>
                </a:solidFill>
                <a:latin typeface="Arial Rounded MT Bold" pitchFamily="34" charset="0"/>
              </a:rPr>
              <a:t/>
            </a:r>
            <a:br>
              <a:rPr lang="es-AR" altLang="es-AR" sz="2400">
                <a:solidFill>
                  <a:srgbClr val="000000"/>
                </a:solidFill>
                <a:latin typeface="Arial Rounded MT Bold" pitchFamily="34" charset="0"/>
              </a:rPr>
            </a:br>
            <a:endParaRPr lang="es-AR" altLang="es-AR" sz="2400">
              <a:solidFill>
                <a:srgbClr val="000000"/>
              </a:solidFill>
              <a:latin typeface="Arial Rounded MT Bold" pitchFamily="34" charset="0"/>
            </a:endParaRPr>
          </a:p>
        </p:txBody>
      </p:sp>
      <p:sp>
        <p:nvSpPr>
          <p:cNvPr id="4" name="3 Flecha abajo"/>
          <p:cNvSpPr/>
          <p:nvPr/>
        </p:nvSpPr>
        <p:spPr>
          <a:xfrm>
            <a:off x="4491038" y="4005263"/>
            <a:ext cx="484187" cy="792162"/>
          </a:xfrm>
          <a:prstGeom prst="downArrow">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AR">
              <a:solidFill>
                <a:prstClr val="white"/>
              </a:solidFill>
            </a:endParaRPr>
          </a:p>
        </p:txBody>
      </p:sp>
    </p:spTree>
    <p:extLst>
      <p:ext uri="{BB962C8B-B14F-4D97-AF65-F5344CB8AC3E}">
        <p14:creationId xmlns:p14="http://schemas.microsoft.com/office/powerpoint/2010/main" val="361797946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067128" cy="732696"/>
          </a:xfrm>
        </p:spPr>
        <p:txBody>
          <a:bodyPr>
            <a:normAutofit fontScale="90000"/>
          </a:bodyPr>
          <a:lstStyle/>
          <a:p>
            <a:r>
              <a:rPr lang="es-AR" dirty="0" smtClean="0"/>
              <a:t>Estructura mitocondrial</a:t>
            </a:r>
            <a:endParaRPr lang="es-AR" dirty="0"/>
          </a:p>
        </p:txBody>
      </p:sp>
      <p:sp>
        <p:nvSpPr>
          <p:cNvPr id="3" name="2 Marcador de contenido"/>
          <p:cNvSpPr>
            <a:spLocks noGrp="1"/>
          </p:cNvSpPr>
          <p:nvPr>
            <p:ph idx="1"/>
          </p:nvPr>
        </p:nvSpPr>
        <p:spPr/>
        <p:txBody>
          <a:bodyPr/>
          <a:lstStyle/>
          <a:p>
            <a:endParaRPr lang="es-AR" dirty="0"/>
          </a:p>
        </p:txBody>
      </p:sp>
      <p:pic>
        <p:nvPicPr>
          <p:cNvPr id="1027" name="Picture 3" descr="C:\Users\ethel\Documents\bioqca medica\572px-Animal_mitochondrion_diagram_es_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4282" y="1844824"/>
            <a:ext cx="6901868" cy="44644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471955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Imagen 2" descr="C:\Users\Fanny\Documents\concurso titular 2009\Imagen 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675" y="549275"/>
            <a:ext cx="8610600" cy="583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0846437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21" name="Rectangle 9"/>
          <p:cNvSpPr>
            <a:spLocks noGrp="1" noChangeArrowheads="1"/>
          </p:cNvSpPr>
          <p:nvPr>
            <p:ph type="title"/>
          </p:nvPr>
        </p:nvSpPr>
        <p:spPr>
          <a:solidFill>
            <a:srgbClr val="FBFDA1"/>
          </a:solidFill>
          <a:ln>
            <a:solidFill>
              <a:schemeClr val="tx1"/>
            </a:solidFill>
            <a:miter lim="800000"/>
            <a:headEnd/>
            <a:tailEnd/>
          </a:ln>
        </p:spPr>
        <p:txBody>
          <a:bodyPr>
            <a:normAutofit fontScale="90000"/>
          </a:bodyPr>
          <a:lstStyle/>
          <a:p>
            <a:pPr eaLnBrk="1" hangingPunct="1"/>
            <a:r>
              <a:rPr lang="es-ES" altLang="es-AR" sz="4000" smtClean="0"/>
              <a:t>Destino de los equivalentes de reducción</a:t>
            </a:r>
          </a:p>
        </p:txBody>
      </p:sp>
      <p:grpSp>
        <p:nvGrpSpPr>
          <p:cNvPr id="2" name="Group 21"/>
          <p:cNvGrpSpPr>
            <a:grpSpLocks/>
          </p:cNvGrpSpPr>
          <p:nvPr/>
        </p:nvGrpSpPr>
        <p:grpSpPr bwMode="auto">
          <a:xfrm>
            <a:off x="3924300" y="1700213"/>
            <a:ext cx="4572000" cy="4238625"/>
            <a:chOff x="2472" y="1071"/>
            <a:chExt cx="2880" cy="2670"/>
          </a:xfrm>
        </p:grpSpPr>
        <p:pic>
          <p:nvPicPr>
            <p:cNvPr id="13325" name="Picture 8" descr="fi15p2"/>
            <p:cNvPicPr>
              <a:picLocks noChangeAspect="1" noChangeArrowheads="1"/>
            </p:cNvPicPr>
            <p:nvPr/>
          </p:nvPicPr>
          <p:blipFill>
            <a:blip r:embed="rId2">
              <a:lum bright="-36000" contrast="36000"/>
              <a:extLst>
                <a:ext uri="{28A0092B-C50C-407E-A947-70E740481C1C}">
                  <a14:useLocalDpi xmlns:a14="http://schemas.microsoft.com/office/drawing/2010/main" val="0"/>
                </a:ext>
              </a:extLst>
            </a:blip>
            <a:srcRect t="38608"/>
            <a:stretch>
              <a:fillRect/>
            </a:stretch>
          </p:blipFill>
          <p:spPr bwMode="auto">
            <a:xfrm>
              <a:off x="2472" y="1071"/>
              <a:ext cx="2880" cy="2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6" name="Text Box 18"/>
            <p:cNvSpPr txBox="1">
              <a:spLocks noChangeArrowheads="1"/>
            </p:cNvSpPr>
            <p:nvPr/>
          </p:nvSpPr>
          <p:spPr bwMode="auto">
            <a:xfrm>
              <a:off x="4014" y="2069"/>
              <a:ext cx="545" cy="31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lnSpc>
                  <a:spcPct val="60000"/>
                </a:lnSpc>
                <a:spcBef>
                  <a:spcPct val="50000"/>
                </a:spcBef>
              </a:pPr>
              <a:r>
                <a:rPr lang="es-ES" altLang="es-AR" sz="1600" b="1" baseline="0"/>
                <a:t>C. de</a:t>
              </a:r>
            </a:p>
            <a:p>
              <a:pPr eaLnBrk="1" hangingPunct="1">
                <a:lnSpc>
                  <a:spcPct val="60000"/>
                </a:lnSpc>
                <a:spcBef>
                  <a:spcPct val="50000"/>
                </a:spcBef>
              </a:pPr>
              <a:r>
                <a:rPr lang="es-ES" altLang="es-AR" sz="1600" b="1" baseline="0"/>
                <a:t> Krebs</a:t>
              </a:r>
            </a:p>
          </p:txBody>
        </p:sp>
      </p:grpSp>
      <p:grpSp>
        <p:nvGrpSpPr>
          <p:cNvPr id="3" name="Group 22"/>
          <p:cNvGrpSpPr>
            <a:grpSpLocks/>
          </p:cNvGrpSpPr>
          <p:nvPr/>
        </p:nvGrpSpPr>
        <p:grpSpPr bwMode="auto">
          <a:xfrm>
            <a:off x="0" y="2060575"/>
            <a:ext cx="5148263" cy="3556000"/>
            <a:chOff x="0" y="1253"/>
            <a:chExt cx="3243" cy="2240"/>
          </a:xfrm>
        </p:grpSpPr>
        <p:grpSp>
          <p:nvGrpSpPr>
            <p:cNvPr id="13317" name="Group 20"/>
            <p:cNvGrpSpPr>
              <a:grpSpLocks/>
            </p:cNvGrpSpPr>
            <p:nvPr/>
          </p:nvGrpSpPr>
          <p:grpSpPr bwMode="auto">
            <a:xfrm>
              <a:off x="0" y="1253"/>
              <a:ext cx="3243" cy="2240"/>
              <a:chOff x="46" y="1253"/>
              <a:chExt cx="3243" cy="2240"/>
            </a:xfrm>
          </p:grpSpPr>
          <p:pic>
            <p:nvPicPr>
              <p:cNvPr id="13319" name="Picture 5" descr="fi15p2"/>
              <p:cNvPicPr>
                <a:picLocks noChangeAspect="1" noChangeArrowheads="1"/>
              </p:cNvPicPr>
              <p:nvPr/>
            </p:nvPicPr>
            <p:blipFill>
              <a:blip r:embed="rId2">
                <a:lum bright="-18000" contrast="30000"/>
                <a:extLst>
                  <a:ext uri="{28A0092B-C50C-407E-A947-70E740481C1C}">
                    <a14:useLocalDpi xmlns:a14="http://schemas.microsoft.com/office/drawing/2010/main" val="0"/>
                  </a:ext>
                </a:extLst>
              </a:blip>
              <a:srcRect r="35266" b="60960"/>
              <a:stretch>
                <a:fillRect/>
              </a:stretch>
            </p:blipFill>
            <p:spPr bwMode="auto">
              <a:xfrm>
                <a:off x="385" y="1344"/>
                <a:ext cx="2359" cy="2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0" name="Text Box 11"/>
              <p:cNvSpPr txBox="1">
                <a:spLocks noChangeArrowheads="1"/>
              </p:cNvSpPr>
              <p:nvPr/>
            </p:nvSpPr>
            <p:spPr bwMode="auto">
              <a:xfrm>
                <a:off x="884" y="1434"/>
                <a:ext cx="1225" cy="2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aseline="0"/>
                  <a:t>Memb.interna</a:t>
                </a:r>
              </a:p>
            </p:txBody>
          </p:sp>
          <p:sp>
            <p:nvSpPr>
              <p:cNvPr id="4" name="Text Box 13"/>
              <p:cNvSpPr txBox="1">
                <a:spLocks noChangeArrowheads="1"/>
              </p:cNvSpPr>
              <p:nvPr/>
            </p:nvSpPr>
            <p:spPr bwMode="auto">
              <a:xfrm>
                <a:off x="1837" y="3067"/>
                <a:ext cx="1452" cy="2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aseline="0"/>
                  <a:t>Espacio intermemb.</a:t>
                </a:r>
              </a:p>
            </p:txBody>
          </p:sp>
          <p:sp>
            <p:nvSpPr>
              <p:cNvPr id="13322" name="Text Box 14"/>
              <p:cNvSpPr txBox="1">
                <a:spLocks noChangeArrowheads="1"/>
              </p:cNvSpPr>
              <p:nvPr/>
            </p:nvSpPr>
            <p:spPr bwMode="auto">
              <a:xfrm>
                <a:off x="1973" y="2750"/>
                <a:ext cx="1043" cy="2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aseline="0"/>
                  <a:t>Memb.interna</a:t>
                </a:r>
              </a:p>
            </p:txBody>
          </p:sp>
          <p:sp>
            <p:nvSpPr>
              <p:cNvPr id="13323" name="Text Box 15"/>
              <p:cNvSpPr txBox="1">
                <a:spLocks noChangeArrowheads="1"/>
              </p:cNvSpPr>
              <p:nvPr/>
            </p:nvSpPr>
            <p:spPr bwMode="auto">
              <a:xfrm>
                <a:off x="249" y="1253"/>
                <a:ext cx="1225" cy="2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aseline="0"/>
                  <a:t>Memb.externa</a:t>
                </a:r>
              </a:p>
            </p:txBody>
          </p:sp>
          <p:sp>
            <p:nvSpPr>
              <p:cNvPr id="13324" name="Text Box 16"/>
              <p:cNvSpPr txBox="1">
                <a:spLocks noChangeArrowheads="1"/>
              </p:cNvSpPr>
              <p:nvPr/>
            </p:nvSpPr>
            <p:spPr bwMode="auto">
              <a:xfrm>
                <a:off x="46" y="2976"/>
                <a:ext cx="657" cy="49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aseline="0"/>
                  <a:t>Crestas </a:t>
                </a:r>
              </a:p>
              <a:p>
                <a:pPr eaLnBrk="1" hangingPunct="1">
                  <a:spcBef>
                    <a:spcPct val="50000"/>
                  </a:spcBef>
                </a:pPr>
                <a:r>
                  <a:rPr lang="es-ES" altLang="es-AR" baseline="0"/>
                  <a:t>mitoc.</a:t>
                </a:r>
              </a:p>
            </p:txBody>
          </p:sp>
        </p:grpSp>
        <p:sp>
          <p:nvSpPr>
            <p:cNvPr id="13318" name="Text Box 17"/>
            <p:cNvSpPr txBox="1">
              <a:spLocks noChangeArrowheads="1"/>
            </p:cNvSpPr>
            <p:nvPr/>
          </p:nvSpPr>
          <p:spPr bwMode="auto">
            <a:xfrm>
              <a:off x="1338" y="1938"/>
              <a:ext cx="590" cy="2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aseline="0"/>
                <a:t>Matriz</a:t>
              </a:r>
            </a:p>
          </p:txBody>
        </p:sp>
      </p:grpSp>
    </p:spTree>
    <p:extLst>
      <p:ext uri="{BB962C8B-B14F-4D97-AF65-F5344CB8AC3E}">
        <p14:creationId xmlns:p14="http://schemas.microsoft.com/office/powerpoint/2010/main" val="18839917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3321"/>
                                        </p:tgtEl>
                                        <p:attrNameLst>
                                          <p:attrName>style.visibility</p:attrName>
                                        </p:attrNameLst>
                                      </p:cBhvr>
                                      <p:to>
                                        <p:strVal val="visible"/>
                                      </p:to>
                                    </p:set>
                                    <p:animEffect transition="in" filter="box(in)">
                                      <p:cBhvr>
                                        <p:cTn id="7" dur="500"/>
                                        <p:tgtEl>
                                          <p:spTgt spid="1332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heckerboard(across)">
                                      <p:cBhvr>
                                        <p:cTn id="12" dur="500"/>
                                        <p:tgtEl>
                                          <p:spTgt spid="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2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468313" y="333375"/>
            <a:ext cx="8229600" cy="1143000"/>
          </a:xfrm>
          <a:gradFill rotWithShape="1">
            <a:gsLst>
              <a:gs pos="0">
                <a:srgbClr val="717413"/>
              </a:gs>
              <a:gs pos="50000">
                <a:srgbClr val="F5FA28"/>
              </a:gs>
              <a:gs pos="100000">
                <a:srgbClr val="717413"/>
              </a:gs>
            </a:gsLst>
            <a:lin ang="5400000" scaled="1"/>
          </a:gradFill>
          <a:ln>
            <a:solidFill>
              <a:schemeClr val="tx1"/>
            </a:solidFill>
            <a:miter lim="800000"/>
            <a:headEnd/>
            <a:tailEnd/>
          </a:ln>
        </p:spPr>
        <p:txBody>
          <a:bodyPr/>
          <a:lstStyle/>
          <a:p>
            <a:pPr eaLnBrk="1" hangingPunct="1"/>
            <a:r>
              <a:rPr lang="es-ES" altLang="es-AR" sz="3200" b="1" smtClean="0"/>
              <a:t>CADENA DE TRANSPORTE ELECTRONICO</a:t>
            </a:r>
          </a:p>
        </p:txBody>
      </p:sp>
      <p:sp>
        <p:nvSpPr>
          <p:cNvPr id="101379" name="Rectangle 3"/>
          <p:cNvSpPr>
            <a:spLocks noGrp="1" noChangeArrowheads="1"/>
          </p:cNvSpPr>
          <p:nvPr>
            <p:ph type="body" idx="1"/>
          </p:nvPr>
        </p:nvSpPr>
        <p:spPr>
          <a:xfrm>
            <a:off x="468313" y="1844675"/>
            <a:ext cx="8229600" cy="4525963"/>
          </a:xfrm>
          <a:solidFill>
            <a:srgbClr val="DDDDDD"/>
          </a:solidFill>
        </p:spPr>
        <p:txBody>
          <a:bodyPr>
            <a:normAutofit fontScale="92500"/>
          </a:bodyPr>
          <a:lstStyle/>
          <a:p>
            <a:pPr eaLnBrk="1" hangingPunct="1"/>
            <a:r>
              <a:rPr lang="es-ES" altLang="es-AR" sz="2800" b="1" dirty="0" smtClean="0"/>
              <a:t>Los componentes de la cadena se encuentran en la membrana mitocondrial interna.</a:t>
            </a:r>
          </a:p>
          <a:p>
            <a:pPr eaLnBrk="1" hangingPunct="1"/>
            <a:r>
              <a:rPr lang="es-ES" altLang="es-AR" sz="2800" b="1" dirty="0" smtClean="0"/>
              <a:t>Reciben equivalentes de reducción de NADH Y FADH</a:t>
            </a:r>
            <a:r>
              <a:rPr lang="es-ES" altLang="es-AR" sz="2800" b="1" baseline="-25000" dirty="0" smtClean="0"/>
              <a:t>2</a:t>
            </a:r>
            <a:r>
              <a:rPr lang="es-ES" altLang="es-AR" sz="2800" b="1" dirty="0" smtClean="0"/>
              <a:t> producidos en la matriz.</a:t>
            </a:r>
          </a:p>
          <a:p>
            <a:pPr eaLnBrk="1" hangingPunct="1"/>
            <a:r>
              <a:rPr lang="es-ES" altLang="es-AR" sz="2800" b="1" dirty="0" smtClean="0"/>
              <a:t>Los componentes se encuentran ordenados en orden creciente de sus potenciales de reducción.</a:t>
            </a:r>
          </a:p>
          <a:p>
            <a:pPr eaLnBrk="1" hangingPunct="1"/>
            <a:r>
              <a:rPr lang="es-ES" altLang="es-AR" sz="2800" b="1" dirty="0" smtClean="0"/>
              <a:t>El aceptor final de electrones es el oxígeno.</a:t>
            </a:r>
          </a:p>
          <a:p>
            <a:r>
              <a:rPr lang="es-ES" sz="2800" b="1" dirty="0">
                <a:solidFill>
                  <a:prstClr val="black"/>
                </a:solidFill>
                <a:latin typeface="Calibri" panose="020F0502020204030204" pitchFamily="34" charset="0"/>
              </a:rPr>
              <a:t>La energía que se libera durante la transferencia electrónica está acoplada a varios procesos </a:t>
            </a:r>
            <a:r>
              <a:rPr lang="es-ES" sz="2800" b="1" dirty="0" err="1">
                <a:solidFill>
                  <a:prstClr val="black"/>
                </a:solidFill>
                <a:latin typeface="Calibri" panose="020F0502020204030204" pitchFamily="34" charset="0"/>
              </a:rPr>
              <a:t>endergónicos</a:t>
            </a:r>
            <a:r>
              <a:rPr lang="es-ES" sz="2800" b="1" dirty="0">
                <a:solidFill>
                  <a:prstClr val="black"/>
                </a:solidFill>
                <a:latin typeface="Calibri" panose="020F0502020204030204" pitchFamily="34" charset="0"/>
              </a:rPr>
              <a:t> entre los que se destaca la síntesis de ATP.</a:t>
            </a:r>
          </a:p>
          <a:p>
            <a:pPr eaLnBrk="1" hangingPunct="1"/>
            <a:endParaRPr lang="es-ES" altLang="es-AR" sz="2800" b="1" dirty="0" smtClean="0"/>
          </a:p>
        </p:txBody>
      </p:sp>
    </p:spTree>
    <p:extLst>
      <p:ext uri="{BB962C8B-B14F-4D97-AF65-F5344CB8AC3E}">
        <p14:creationId xmlns:p14="http://schemas.microsoft.com/office/powerpoint/2010/main" val="106113910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Grp="1" noChangeArrowheads="1"/>
          </p:cNvSpPr>
          <p:nvPr>
            <p:ph type="title"/>
          </p:nvPr>
        </p:nvSpPr>
        <p:spPr>
          <a:xfrm>
            <a:off x="468313" y="260350"/>
            <a:ext cx="8229600" cy="1143000"/>
          </a:xfrm>
          <a:gradFill rotWithShape="1">
            <a:gsLst>
              <a:gs pos="0">
                <a:srgbClr val="717413"/>
              </a:gs>
              <a:gs pos="50000">
                <a:srgbClr val="F5FA28"/>
              </a:gs>
              <a:gs pos="100000">
                <a:srgbClr val="717413"/>
              </a:gs>
            </a:gsLst>
            <a:lin ang="5400000" scaled="1"/>
          </a:gradFill>
          <a:ln>
            <a:solidFill>
              <a:schemeClr val="tx1"/>
            </a:solidFill>
            <a:miter lim="800000"/>
            <a:headEnd/>
            <a:tailEnd/>
          </a:ln>
        </p:spPr>
        <p:txBody>
          <a:bodyPr/>
          <a:lstStyle/>
          <a:p>
            <a:pPr eaLnBrk="1" hangingPunct="1"/>
            <a:r>
              <a:rPr lang="es-ES" altLang="es-AR" sz="4000" smtClean="0"/>
              <a:t>Potenciales de reducción estándar</a:t>
            </a:r>
          </a:p>
        </p:txBody>
      </p:sp>
      <p:sp>
        <p:nvSpPr>
          <p:cNvPr id="15363" name="Rectangle 5" descr="Diagonal hacia arriba clara"/>
          <p:cNvSpPr>
            <a:spLocks noChangeArrowheads="1"/>
          </p:cNvSpPr>
          <p:nvPr/>
        </p:nvSpPr>
        <p:spPr bwMode="auto">
          <a:xfrm>
            <a:off x="0" y="1555750"/>
            <a:ext cx="9144000" cy="5113338"/>
          </a:xfrm>
          <a:prstGeom prst="rect">
            <a:avLst/>
          </a:prstGeom>
          <a:pattFill prst="ltUpDiag">
            <a:fgClr>
              <a:srgbClr val="FBFDA1"/>
            </a:fgClr>
            <a:bgClr>
              <a:srgbClr val="FFFFFF"/>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s-ES" altLang="es-AR" b="1" baseline="0"/>
          </a:p>
          <a:p>
            <a:pPr eaLnBrk="1" hangingPunct="1"/>
            <a:r>
              <a:rPr lang="es-ES" altLang="es-AR" sz="2400" b="1" baseline="0"/>
              <a:t>     2 H</a:t>
            </a:r>
            <a:r>
              <a:rPr lang="es-ES" altLang="es-AR" sz="2400" b="1" baseline="30000"/>
              <a:t>+</a:t>
            </a:r>
            <a:r>
              <a:rPr lang="es-ES" altLang="es-AR" sz="2400" b="1" baseline="0"/>
              <a:t>  +  2 e</a:t>
            </a:r>
            <a:r>
              <a:rPr lang="es-ES" altLang="es-AR" sz="2400" b="1" baseline="30000"/>
              <a:t>-</a:t>
            </a:r>
            <a:r>
              <a:rPr lang="es-ES" altLang="es-AR" sz="2400" b="1" baseline="0"/>
              <a:t>  →  H</a:t>
            </a:r>
            <a:r>
              <a:rPr lang="es-ES" altLang="es-AR" sz="2400" b="1"/>
              <a:t>2</a:t>
            </a:r>
            <a:r>
              <a:rPr lang="es-ES" altLang="es-AR" sz="2400" b="1" baseline="0"/>
              <a:t>                                                      -0.42 V</a:t>
            </a:r>
          </a:p>
          <a:p>
            <a:pPr eaLnBrk="1" hangingPunct="1"/>
            <a:r>
              <a:rPr lang="es-ES" altLang="es-AR" sz="2400" b="1" baseline="0"/>
              <a:t>     </a:t>
            </a:r>
            <a:r>
              <a:rPr lang="es-ES" altLang="es-AR" sz="2400" b="1" baseline="0">
                <a:solidFill>
                  <a:srgbClr val="F42B0A"/>
                </a:solidFill>
              </a:rPr>
              <a:t>NAD</a:t>
            </a:r>
            <a:r>
              <a:rPr lang="es-ES" altLang="es-AR" sz="2400" b="1" baseline="30000">
                <a:solidFill>
                  <a:srgbClr val="F42B0A"/>
                </a:solidFill>
              </a:rPr>
              <a:t>+</a:t>
            </a:r>
            <a:r>
              <a:rPr lang="es-ES" altLang="es-AR" sz="2400" b="1" baseline="0">
                <a:solidFill>
                  <a:srgbClr val="F42B0A"/>
                </a:solidFill>
              </a:rPr>
              <a:t> + H</a:t>
            </a:r>
            <a:r>
              <a:rPr lang="es-ES" altLang="es-AR" sz="2400" b="1" baseline="30000">
                <a:solidFill>
                  <a:srgbClr val="F42B0A"/>
                </a:solidFill>
              </a:rPr>
              <a:t>+</a:t>
            </a:r>
            <a:r>
              <a:rPr lang="es-ES" altLang="es-AR" sz="2400" b="1" baseline="0">
                <a:solidFill>
                  <a:srgbClr val="F42B0A"/>
                </a:solidFill>
              </a:rPr>
              <a:t> + 2 e</a:t>
            </a:r>
            <a:r>
              <a:rPr lang="es-ES" altLang="es-AR" sz="2400" b="1" baseline="30000">
                <a:solidFill>
                  <a:srgbClr val="F42B0A"/>
                </a:solidFill>
              </a:rPr>
              <a:t>- </a:t>
            </a:r>
            <a:r>
              <a:rPr lang="es-ES" altLang="es-AR" sz="2400" b="1" baseline="0">
                <a:solidFill>
                  <a:srgbClr val="F42B0A"/>
                </a:solidFill>
              </a:rPr>
              <a:t>→ NADH                                          -0.32 V</a:t>
            </a:r>
          </a:p>
          <a:p>
            <a:pPr eaLnBrk="1" hangingPunct="1"/>
            <a:r>
              <a:rPr lang="es-AR" altLang="es-AR" sz="2400" b="1" baseline="0"/>
              <a:t>     </a:t>
            </a:r>
            <a:r>
              <a:rPr lang="en-US" altLang="es-AR" sz="2400" b="1" baseline="0"/>
              <a:t>S  +  2 H</a:t>
            </a:r>
            <a:r>
              <a:rPr lang="en-US" altLang="es-AR" sz="2400" b="1" baseline="30000"/>
              <a:t>+</a:t>
            </a:r>
            <a:r>
              <a:rPr lang="en-US" altLang="es-AR" sz="2400" b="1" baseline="0"/>
              <a:t>  + 2 e</a:t>
            </a:r>
            <a:r>
              <a:rPr lang="en-US" altLang="es-AR" sz="2400" b="1" baseline="30000"/>
              <a:t>- </a:t>
            </a:r>
            <a:r>
              <a:rPr lang="en-US" altLang="es-AR" sz="2400" b="1" baseline="0"/>
              <a:t>→ H</a:t>
            </a:r>
            <a:r>
              <a:rPr lang="en-US" altLang="es-AR" sz="2400" b="1"/>
              <a:t>2</a:t>
            </a:r>
            <a:r>
              <a:rPr lang="en-US" altLang="es-AR" sz="2400" b="1" baseline="0"/>
              <a:t>S                                               -0.23 V</a:t>
            </a:r>
            <a:endParaRPr lang="es-ES" altLang="es-AR" sz="2400" b="1" baseline="0"/>
          </a:p>
          <a:p>
            <a:pPr eaLnBrk="1" hangingPunct="1"/>
            <a:r>
              <a:rPr lang="en-US" altLang="es-AR" sz="2400" b="1" baseline="0"/>
              <a:t>     </a:t>
            </a:r>
            <a:r>
              <a:rPr lang="es-AR" altLang="es-AR" sz="2400" b="1" baseline="0">
                <a:solidFill>
                  <a:srgbClr val="F42B0A"/>
                </a:solidFill>
              </a:rPr>
              <a:t>FAD + 2 H</a:t>
            </a:r>
            <a:r>
              <a:rPr lang="es-AR" altLang="es-AR" sz="2400" b="1" baseline="30000">
                <a:solidFill>
                  <a:srgbClr val="F42B0A"/>
                </a:solidFill>
              </a:rPr>
              <a:t>+</a:t>
            </a:r>
            <a:r>
              <a:rPr lang="es-AR" altLang="es-AR" sz="2400" b="1" baseline="0">
                <a:solidFill>
                  <a:srgbClr val="F42B0A"/>
                </a:solidFill>
              </a:rPr>
              <a:t> + 2 e- → FADH</a:t>
            </a:r>
            <a:r>
              <a:rPr lang="es-AR" altLang="es-AR" sz="2400" b="1">
                <a:solidFill>
                  <a:srgbClr val="F42B0A"/>
                </a:solidFill>
              </a:rPr>
              <a:t>2</a:t>
            </a:r>
            <a:r>
              <a:rPr lang="es-AR" altLang="es-AR" sz="2400" b="1" baseline="0">
                <a:solidFill>
                  <a:srgbClr val="F42B0A"/>
                </a:solidFill>
              </a:rPr>
              <a:t>                                       -0.22 V</a:t>
            </a:r>
            <a:endParaRPr lang="es-ES" altLang="es-AR" sz="2400" b="1" baseline="0">
              <a:solidFill>
                <a:srgbClr val="F42B0A"/>
              </a:solidFill>
            </a:endParaRPr>
          </a:p>
          <a:p>
            <a:pPr eaLnBrk="1" hangingPunct="1"/>
            <a:r>
              <a:rPr lang="es-AR" altLang="es-AR" sz="2400" b="1" baseline="0"/>
              <a:t>     </a:t>
            </a:r>
            <a:r>
              <a:rPr lang="es-ES" altLang="es-AR" sz="2400" b="1" baseline="0"/>
              <a:t>Acetaldehído + 2 H</a:t>
            </a:r>
            <a:r>
              <a:rPr lang="es-ES" altLang="es-AR" sz="2400" b="1" baseline="30000"/>
              <a:t>+</a:t>
            </a:r>
            <a:r>
              <a:rPr lang="es-ES" altLang="es-AR" sz="2400" b="1" baseline="0"/>
              <a:t> + 2 e</a:t>
            </a:r>
            <a:r>
              <a:rPr lang="es-ES" altLang="es-AR" sz="2400" b="1" baseline="30000"/>
              <a:t>-</a:t>
            </a:r>
            <a:r>
              <a:rPr lang="es-ES" altLang="es-AR" sz="2400" b="1" baseline="0"/>
              <a:t> → etanol                         -0.20 V</a:t>
            </a:r>
          </a:p>
          <a:p>
            <a:pPr eaLnBrk="1" hangingPunct="1"/>
            <a:r>
              <a:rPr lang="es-ES" altLang="es-AR" sz="2400" b="1" baseline="0"/>
              <a:t>     Piruvato + 2 H+ + 2 e- → lactato                               -0.19 V</a:t>
            </a:r>
          </a:p>
          <a:p>
            <a:pPr eaLnBrk="1" hangingPunct="1"/>
            <a:r>
              <a:rPr lang="es-ES" altLang="es-AR" sz="2400" b="1" baseline="0"/>
              <a:t>     Cu</a:t>
            </a:r>
            <a:r>
              <a:rPr lang="es-ES" altLang="es-AR" sz="2400" b="1" baseline="30000"/>
              <a:t>+</a:t>
            </a:r>
            <a:r>
              <a:rPr lang="es-ES" altLang="es-AR" sz="2400" b="1" baseline="0"/>
              <a:t> → Cu</a:t>
            </a:r>
            <a:r>
              <a:rPr lang="es-ES" altLang="es-AR" sz="2400" b="1" baseline="30000"/>
              <a:t>2+</a:t>
            </a:r>
            <a:r>
              <a:rPr lang="es-ES" altLang="es-AR" sz="2400" b="1" baseline="0"/>
              <a:t> + e-                                                          -0.16 V</a:t>
            </a:r>
          </a:p>
          <a:p>
            <a:pPr eaLnBrk="1" hangingPunct="1"/>
            <a:r>
              <a:rPr lang="es-ES" altLang="es-AR" sz="2400" b="1" baseline="0"/>
              <a:t>     Citocromo b (Fe</a:t>
            </a:r>
            <a:r>
              <a:rPr lang="es-ES" altLang="es-AR" sz="2400" b="1" baseline="30000"/>
              <a:t>3+</a:t>
            </a:r>
            <a:r>
              <a:rPr lang="es-ES" altLang="es-AR" sz="2400" b="1" baseline="0"/>
              <a:t>) + e</a:t>
            </a:r>
            <a:r>
              <a:rPr lang="es-ES" altLang="es-AR" sz="2400" b="1" baseline="30000"/>
              <a:t>-</a:t>
            </a:r>
            <a:r>
              <a:rPr lang="es-ES" altLang="es-AR" sz="2400" b="1" baseline="0"/>
              <a:t> → citocromo b (Fe</a:t>
            </a:r>
            <a:r>
              <a:rPr lang="es-ES" altLang="es-AR" sz="2400" b="1" baseline="30000"/>
              <a:t>2+</a:t>
            </a:r>
            <a:r>
              <a:rPr lang="es-ES" altLang="es-AR" sz="2400" b="1" baseline="0"/>
              <a:t>)       + 0.075 V</a:t>
            </a:r>
          </a:p>
          <a:p>
            <a:pPr eaLnBrk="1" hangingPunct="1"/>
            <a:r>
              <a:rPr lang="es-ES" altLang="es-AR" sz="2400" b="1" baseline="0"/>
              <a:t>     Citocromo c1 (Fe</a:t>
            </a:r>
            <a:r>
              <a:rPr lang="es-ES" altLang="es-AR" sz="2400" b="1" baseline="30000"/>
              <a:t>3+</a:t>
            </a:r>
            <a:r>
              <a:rPr lang="es-ES" altLang="es-AR" sz="2400" b="1" baseline="0"/>
              <a:t>) + e</a:t>
            </a:r>
            <a:r>
              <a:rPr lang="es-ES" altLang="es-AR" sz="2400" b="1" baseline="30000"/>
              <a:t>-</a:t>
            </a:r>
            <a:r>
              <a:rPr lang="es-ES" altLang="es-AR" sz="2400" b="1" baseline="0"/>
              <a:t> → citocromo c</a:t>
            </a:r>
            <a:r>
              <a:rPr lang="es-ES" altLang="es-AR" sz="2400" b="1"/>
              <a:t>1</a:t>
            </a:r>
            <a:r>
              <a:rPr lang="es-ES" altLang="es-AR" sz="2400" b="1" baseline="0"/>
              <a:t> (Fe</a:t>
            </a:r>
            <a:r>
              <a:rPr lang="es-ES" altLang="es-AR" sz="2400" b="1" baseline="30000"/>
              <a:t>2+</a:t>
            </a:r>
            <a:r>
              <a:rPr lang="es-ES" altLang="es-AR" sz="2400" b="1" baseline="0"/>
              <a:t>)    + 0.22  V</a:t>
            </a:r>
          </a:p>
          <a:p>
            <a:pPr eaLnBrk="1" hangingPunct="1"/>
            <a:r>
              <a:rPr lang="es-ES" altLang="es-AR" sz="2400" b="1" baseline="0"/>
              <a:t>     Citocromo c (Fe</a:t>
            </a:r>
            <a:r>
              <a:rPr lang="es-ES" altLang="es-AR" sz="2400" b="1" baseline="30000"/>
              <a:t>3+</a:t>
            </a:r>
            <a:r>
              <a:rPr lang="es-ES" altLang="es-AR" sz="2400" b="1" baseline="0"/>
              <a:t>) + e</a:t>
            </a:r>
            <a:r>
              <a:rPr lang="es-ES" altLang="es-AR" sz="2400" b="1" baseline="30000"/>
              <a:t>-</a:t>
            </a:r>
            <a:r>
              <a:rPr lang="es-ES" altLang="es-AR" sz="2400" b="1" baseline="0"/>
              <a:t> → citocromo c (Fe</a:t>
            </a:r>
            <a:r>
              <a:rPr lang="es-ES" altLang="es-AR" sz="2400" b="1" baseline="30000"/>
              <a:t>2+</a:t>
            </a:r>
            <a:r>
              <a:rPr lang="es-ES" altLang="es-AR" sz="2400" b="1" baseline="0"/>
              <a:t>)       + 0.235 V</a:t>
            </a:r>
          </a:p>
          <a:p>
            <a:pPr eaLnBrk="1" hangingPunct="1"/>
            <a:r>
              <a:rPr lang="es-ES" altLang="es-AR" sz="2400" b="1" baseline="0"/>
              <a:t>     Citocromo a (Fe</a:t>
            </a:r>
            <a:r>
              <a:rPr lang="es-ES" altLang="es-AR" sz="2400" b="1" baseline="30000"/>
              <a:t>3+</a:t>
            </a:r>
            <a:r>
              <a:rPr lang="es-ES" altLang="es-AR" sz="2400" b="1" baseline="0"/>
              <a:t>) + e- → citocromo a (Fe</a:t>
            </a:r>
            <a:r>
              <a:rPr lang="es-ES" altLang="es-AR" sz="2400" b="1" baseline="30000"/>
              <a:t>2+</a:t>
            </a:r>
            <a:r>
              <a:rPr lang="es-ES" altLang="es-AR" sz="2400" b="1" baseline="0"/>
              <a:t>)       + 0.29  V</a:t>
            </a:r>
          </a:p>
          <a:p>
            <a:pPr eaLnBrk="1" hangingPunct="1"/>
            <a:r>
              <a:rPr lang="es-ES" altLang="es-AR" sz="2400" b="1" baseline="0"/>
              <a:t>     Fe</a:t>
            </a:r>
            <a:r>
              <a:rPr lang="es-ES" altLang="es-AR" sz="2400" b="1" baseline="30000"/>
              <a:t>3+</a:t>
            </a:r>
            <a:r>
              <a:rPr lang="es-ES" altLang="es-AR" sz="2400" b="1" baseline="0"/>
              <a:t> + e- → Fe</a:t>
            </a:r>
            <a:r>
              <a:rPr lang="es-ES" altLang="es-AR" sz="2400" b="1" baseline="30000"/>
              <a:t>2+</a:t>
            </a:r>
            <a:r>
              <a:rPr lang="es-ES" altLang="es-AR" sz="2400" b="1" baseline="0"/>
              <a:t>                                                       + 0.77  V</a:t>
            </a:r>
          </a:p>
          <a:p>
            <a:pPr eaLnBrk="1" hangingPunct="1"/>
            <a:r>
              <a:rPr lang="es-ES" altLang="es-AR" sz="2400" b="1" baseline="0"/>
              <a:t>     </a:t>
            </a:r>
            <a:r>
              <a:rPr lang="es-ES" altLang="es-AR" sz="2400" b="1" baseline="0">
                <a:solidFill>
                  <a:srgbClr val="F42B0A"/>
                </a:solidFill>
              </a:rPr>
              <a:t>½ O</a:t>
            </a:r>
            <a:r>
              <a:rPr lang="es-ES" altLang="es-AR" sz="2400" b="1">
                <a:solidFill>
                  <a:srgbClr val="F42B0A"/>
                </a:solidFill>
              </a:rPr>
              <a:t>2</a:t>
            </a:r>
            <a:r>
              <a:rPr lang="es-ES" altLang="es-AR" sz="2400" b="1" baseline="0">
                <a:solidFill>
                  <a:srgbClr val="F42B0A"/>
                </a:solidFill>
              </a:rPr>
              <a:t> + 2 H</a:t>
            </a:r>
            <a:r>
              <a:rPr lang="es-ES" altLang="es-AR" sz="2400" b="1" baseline="30000">
                <a:solidFill>
                  <a:srgbClr val="F42B0A"/>
                </a:solidFill>
              </a:rPr>
              <a:t>+</a:t>
            </a:r>
            <a:r>
              <a:rPr lang="es-ES" altLang="es-AR" sz="2400" b="1" baseline="0">
                <a:solidFill>
                  <a:srgbClr val="F42B0A"/>
                </a:solidFill>
              </a:rPr>
              <a:t> + 2 e</a:t>
            </a:r>
            <a:r>
              <a:rPr lang="es-ES" altLang="es-AR" sz="2400" b="1" baseline="30000">
                <a:solidFill>
                  <a:srgbClr val="F42B0A"/>
                </a:solidFill>
              </a:rPr>
              <a:t>-</a:t>
            </a:r>
            <a:r>
              <a:rPr lang="es-ES" altLang="es-AR" sz="2400" b="1" baseline="0">
                <a:solidFill>
                  <a:srgbClr val="F42B0A"/>
                </a:solidFill>
              </a:rPr>
              <a:t> → H</a:t>
            </a:r>
            <a:r>
              <a:rPr lang="es-ES" altLang="es-AR" sz="2400" b="1">
                <a:solidFill>
                  <a:srgbClr val="F42B0A"/>
                </a:solidFill>
              </a:rPr>
              <a:t>2</a:t>
            </a:r>
            <a:r>
              <a:rPr lang="es-ES" altLang="es-AR" sz="2400" b="1" baseline="0">
                <a:solidFill>
                  <a:srgbClr val="F42B0A"/>
                </a:solidFill>
              </a:rPr>
              <a:t>O                                        +  0.82 V</a:t>
            </a:r>
          </a:p>
        </p:txBody>
      </p:sp>
    </p:spTree>
    <p:extLst>
      <p:ext uri="{BB962C8B-B14F-4D97-AF65-F5344CB8AC3E}">
        <p14:creationId xmlns:p14="http://schemas.microsoft.com/office/powerpoint/2010/main" val="68024424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a:xfrm>
            <a:off x="468313" y="260350"/>
            <a:ext cx="8229600" cy="1143000"/>
          </a:xfrm>
          <a:gradFill rotWithShape="1">
            <a:gsLst>
              <a:gs pos="0">
                <a:srgbClr val="717413"/>
              </a:gs>
              <a:gs pos="50000">
                <a:srgbClr val="F5FA28"/>
              </a:gs>
              <a:gs pos="100000">
                <a:srgbClr val="717413"/>
              </a:gs>
            </a:gsLst>
            <a:lin ang="5400000" scaled="1"/>
          </a:gradFill>
          <a:ln>
            <a:solidFill>
              <a:schemeClr val="tx1"/>
            </a:solidFill>
            <a:miter lim="800000"/>
            <a:headEnd/>
            <a:tailEnd/>
          </a:ln>
        </p:spPr>
        <p:txBody>
          <a:bodyPr/>
          <a:lstStyle/>
          <a:p>
            <a:pPr eaLnBrk="1" hangingPunct="1"/>
            <a:r>
              <a:rPr lang="es-ES" altLang="es-AR" sz="3200" b="1" smtClean="0"/>
              <a:t>COMPONENTES DE LA CADENA DE TRANSPORTE ELECTRONICO</a:t>
            </a:r>
          </a:p>
        </p:txBody>
      </p:sp>
      <p:sp>
        <p:nvSpPr>
          <p:cNvPr id="111619" name="Rectangle 3"/>
          <p:cNvSpPr>
            <a:spLocks noGrp="1" noChangeArrowheads="1"/>
          </p:cNvSpPr>
          <p:nvPr>
            <p:ph type="body" idx="1"/>
          </p:nvPr>
        </p:nvSpPr>
        <p:spPr>
          <a:xfrm>
            <a:off x="457200" y="1624013"/>
            <a:ext cx="8229600" cy="4525962"/>
          </a:xfrm>
        </p:spPr>
        <p:txBody>
          <a:bodyPr/>
          <a:lstStyle/>
          <a:p>
            <a:pPr eaLnBrk="1" hangingPunct="1">
              <a:lnSpc>
                <a:spcPct val="90000"/>
              </a:lnSpc>
            </a:pPr>
            <a:r>
              <a:rPr lang="es-ES" altLang="es-AR" sz="2400" b="1" dirty="0" smtClean="0"/>
              <a:t>FLAVOPROTEINAS</a:t>
            </a:r>
            <a:r>
              <a:rPr lang="es-ES" altLang="es-AR" sz="2400" dirty="0" smtClean="0"/>
              <a:t>: FMN </a:t>
            </a:r>
            <a:r>
              <a:rPr lang="es-ES" altLang="es-AR" sz="2400" dirty="0" err="1" smtClean="0"/>
              <a:t>ó</a:t>
            </a:r>
            <a:r>
              <a:rPr lang="es-ES" altLang="es-AR" sz="2400" dirty="0" smtClean="0"/>
              <a:t> FAD: Transportan 2 e</a:t>
            </a:r>
            <a:r>
              <a:rPr lang="es-ES" altLang="es-AR" sz="2400" baseline="30000" dirty="0" smtClean="0"/>
              <a:t>- </a:t>
            </a:r>
            <a:r>
              <a:rPr lang="es-ES" altLang="es-AR" sz="2400" dirty="0" smtClean="0"/>
              <a:t>y 2 H</a:t>
            </a:r>
            <a:r>
              <a:rPr lang="es-ES" altLang="es-AR" sz="2400" baseline="30000" dirty="0" smtClean="0"/>
              <a:t>+</a:t>
            </a:r>
            <a:endParaRPr lang="es-ES" altLang="es-AR" sz="2400" dirty="0" smtClean="0"/>
          </a:p>
          <a:p>
            <a:pPr eaLnBrk="1" hangingPunct="1">
              <a:lnSpc>
                <a:spcPct val="90000"/>
              </a:lnSpc>
              <a:buFontTx/>
              <a:buNone/>
            </a:pPr>
            <a:endParaRPr lang="es-ES" altLang="es-AR" sz="2400" dirty="0" smtClean="0"/>
          </a:p>
          <a:p>
            <a:pPr eaLnBrk="1" hangingPunct="1">
              <a:lnSpc>
                <a:spcPct val="90000"/>
              </a:lnSpc>
            </a:pPr>
            <a:r>
              <a:rPr lang="es-ES" altLang="es-AR" sz="2400" b="1" dirty="0" smtClean="0"/>
              <a:t>PROTEINAS FERROSULFURADAS</a:t>
            </a:r>
            <a:r>
              <a:rPr lang="es-ES" altLang="es-AR" sz="2400" dirty="0" smtClean="0"/>
              <a:t>: transportan e</a:t>
            </a:r>
            <a:r>
              <a:rPr lang="es-ES" altLang="es-AR" sz="2400" baseline="30000" dirty="0" smtClean="0"/>
              <a:t>- </a:t>
            </a:r>
            <a:r>
              <a:rPr lang="es-ES" altLang="es-AR" sz="2400" dirty="0" smtClean="0"/>
              <a:t>(Fe</a:t>
            </a:r>
            <a:r>
              <a:rPr lang="es-ES" altLang="es-AR" sz="2400" baseline="30000" dirty="0" smtClean="0"/>
              <a:t>+++     </a:t>
            </a:r>
            <a:r>
              <a:rPr lang="es-ES" altLang="es-AR" sz="2400" dirty="0" smtClean="0"/>
              <a:t>Fe</a:t>
            </a:r>
            <a:r>
              <a:rPr lang="es-ES" altLang="es-AR" sz="2400" baseline="30000" dirty="0" smtClean="0"/>
              <a:t>++)</a:t>
            </a:r>
          </a:p>
          <a:p>
            <a:pPr eaLnBrk="1" hangingPunct="1">
              <a:lnSpc>
                <a:spcPct val="90000"/>
              </a:lnSpc>
            </a:pPr>
            <a:endParaRPr lang="es-ES" altLang="es-AR" sz="2400" dirty="0" smtClean="0"/>
          </a:p>
          <a:p>
            <a:pPr eaLnBrk="1" hangingPunct="1">
              <a:lnSpc>
                <a:spcPct val="90000"/>
              </a:lnSpc>
            </a:pPr>
            <a:r>
              <a:rPr lang="es-ES" altLang="es-AR" sz="2400" b="1" dirty="0" smtClean="0"/>
              <a:t>COENZIMA Q </a:t>
            </a:r>
            <a:r>
              <a:rPr lang="es-ES" altLang="es-AR" sz="2400" b="1" dirty="0" err="1" smtClean="0"/>
              <a:t>ó</a:t>
            </a:r>
            <a:r>
              <a:rPr lang="es-ES" altLang="es-AR" sz="2400" b="1" dirty="0" smtClean="0"/>
              <a:t> UBIQUINONA</a:t>
            </a:r>
            <a:r>
              <a:rPr lang="es-ES" altLang="es-AR" sz="2400" dirty="0" smtClean="0"/>
              <a:t>: </a:t>
            </a:r>
            <a:r>
              <a:rPr lang="es-ES" altLang="es-AR" sz="2400" dirty="0" err="1" smtClean="0"/>
              <a:t>Quinona</a:t>
            </a:r>
            <a:r>
              <a:rPr lang="es-ES" altLang="es-AR" sz="2400" dirty="0" smtClean="0"/>
              <a:t> </a:t>
            </a:r>
            <a:r>
              <a:rPr lang="es-ES" altLang="es-AR" sz="2400" dirty="0" err="1" smtClean="0"/>
              <a:t>isoprenoide</a:t>
            </a:r>
            <a:r>
              <a:rPr lang="es-ES" altLang="es-AR" sz="2400" dirty="0" smtClean="0"/>
              <a:t> </a:t>
            </a:r>
            <a:r>
              <a:rPr lang="es-ES" altLang="es-AR" sz="2400" b="1" dirty="0" smtClean="0"/>
              <a:t>no </a:t>
            </a:r>
            <a:r>
              <a:rPr lang="es-ES" altLang="es-AR" sz="2400" b="1" dirty="0" err="1" smtClean="0"/>
              <a:t>proteica</a:t>
            </a:r>
            <a:r>
              <a:rPr lang="es-ES" altLang="es-AR" sz="2400" dirty="0" err="1" smtClean="0"/>
              <a:t>.Transporta</a:t>
            </a:r>
            <a:r>
              <a:rPr lang="es-ES" altLang="es-AR" sz="2400" dirty="0" smtClean="0"/>
              <a:t> 1 e</a:t>
            </a:r>
            <a:r>
              <a:rPr lang="es-ES" altLang="es-AR" sz="2400" baseline="30000" dirty="0" smtClean="0"/>
              <a:t>-</a:t>
            </a:r>
            <a:r>
              <a:rPr lang="es-ES" altLang="es-AR" sz="2400" dirty="0" smtClean="0"/>
              <a:t> y libera  2 H</a:t>
            </a:r>
            <a:r>
              <a:rPr lang="es-ES" altLang="es-AR" sz="2400" baseline="30000" dirty="0" smtClean="0"/>
              <a:t>+</a:t>
            </a:r>
            <a:r>
              <a:rPr lang="es-ES" altLang="es-AR" sz="2400" dirty="0" smtClean="0"/>
              <a:t> a la matriz. </a:t>
            </a:r>
          </a:p>
          <a:p>
            <a:pPr eaLnBrk="1" hangingPunct="1">
              <a:lnSpc>
                <a:spcPct val="90000"/>
              </a:lnSpc>
            </a:pPr>
            <a:endParaRPr lang="es-ES" altLang="es-AR" sz="2400" baseline="30000" dirty="0" smtClean="0"/>
          </a:p>
          <a:p>
            <a:pPr eaLnBrk="1" hangingPunct="1">
              <a:lnSpc>
                <a:spcPct val="90000"/>
              </a:lnSpc>
            </a:pPr>
            <a:r>
              <a:rPr lang="es-ES" altLang="es-AR" sz="2400" b="1" dirty="0" smtClean="0"/>
              <a:t>CITOCROMOS</a:t>
            </a:r>
            <a:r>
              <a:rPr lang="es-ES" altLang="es-AR" sz="2400" dirty="0" smtClean="0"/>
              <a:t> b, c, c</a:t>
            </a:r>
            <a:r>
              <a:rPr lang="es-ES" altLang="es-AR" sz="2400" baseline="-25000" dirty="0" smtClean="0"/>
              <a:t>1</a:t>
            </a:r>
            <a:r>
              <a:rPr lang="es-ES" altLang="es-AR" sz="2400" dirty="0" smtClean="0"/>
              <a:t>, a, a</a:t>
            </a:r>
            <a:r>
              <a:rPr lang="es-ES" altLang="es-AR" sz="2400" baseline="-25000" dirty="0" smtClean="0"/>
              <a:t>3</a:t>
            </a:r>
            <a:r>
              <a:rPr lang="es-ES" altLang="es-AR" sz="2400" dirty="0" smtClean="0"/>
              <a:t>: </a:t>
            </a:r>
            <a:r>
              <a:rPr lang="es-ES" altLang="es-AR" sz="2400" b="1" dirty="0" smtClean="0"/>
              <a:t>Proteínas</a:t>
            </a:r>
            <a:r>
              <a:rPr lang="es-ES" altLang="es-AR" sz="2400" dirty="0" smtClean="0"/>
              <a:t> que contienen un </a:t>
            </a:r>
            <a:r>
              <a:rPr lang="es-ES" altLang="es-AR" sz="2400" b="1" dirty="0" smtClean="0"/>
              <a:t>grupo</a:t>
            </a:r>
            <a:r>
              <a:rPr lang="es-ES" altLang="es-AR" sz="2400" dirty="0" smtClean="0"/>
              <a:t> </a:t>
            </a:r>
            <a:r>
              <a:rPr lang="es-ES" altLang="es-AR" sz="2400" b="1" dirty="0" err="1" smtClean="0"/>
              <a:t>hemo</a:t>
            </a:r>
            <a:r>
              <a:rPr lang="es-ES" altLang="es-AR" sz="2400" dirty="0" smtClean="0"/>
              <a:t>. Transportan 1 e</a:t>
            </a:r>
            <a:r>
              <a:rPr lang="es-ES" altLang="es-AR" sz="2400" baseline="30000" dirty="0" smtClean="0"/>
              <a:t>-</a:t>
            </a:r>
            <a:endParaRPr lang="es-ES" altLang="es-AR" sz="2400" dirty="0" smtClean="0"/>
          </a:p>
          <a:p>
            <a:pPr eaLnBrk="1" hangingPunct="1">
              <a:lnSpc>
                <a:spcPct val="90000"/>
              </a:lnSpc>
              <a:buFontTx/>
              <a:buNone/>
            </a:pPr>
            <a:endParaRPr lang="es-ES" altLang="es-AR" sz="2400" dirty="0" smtClean="0"/>
          </a:p>
        </p:txBody>
      </p:sp>
      <p:sp>
        <p:nvSpPr>
          <p:cNvPr id="111620" name="Line 4"/>
          <p:cNvSpPr>
            <a:spLocks noChangeShapeType="1"/>
          </p:cNvSpPr>
          <p:nvPr/>
        </p:nvSpPr>
        <p:spPr bwMode="auto">
          <a:xfrm>
            <a:off x="7308304" y="2708920"/>
            <a:ext cx="431800" cy="158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Tree>
    <p:extLst>
      <p:ext uri="{BB962C8B-B14F-4D97-AF65-F5344CB8AC3E}">
        <p14:creationId xmlns:p14="http://schemas.microsoft.com/office/powerpoint/2010/main" val="262444147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2"/>
          <p:cNvSpPr>
            <a:spLocks noGrp="1" noChangeArrowheads="1"/>
          </p:cNvSpPr>
          <p:nvPr>
            <p:ph type="title"/>
          </p:nvPr>
        </p:nvSpPr>
        <p:spPr>
          <a:xfrm>
            <a:off x="457200" y="274638"/>
            <a:ext cx="8229600" cy="1066800"/>
          </a:xfrm>
          <a:gradFill rotWithShape="1">
            <a:gsLst>
              <a:gs pos="0">
                <a:srgbClr val="74754B"/>
              </a:gs>
              <a:gs pos="50000">
                <a:srgbClr val="FBFDA1"/>
              </a:gs>
              <a:gs pos="100000">
                <a:srgbClr val="74754B"/>
              </a:gs>
            </a:gsLst>
            <a:lin ang="5400000" scaled="1"/>
          </a:gradFill>
          <a:ln>
            <a:solidFill>
              <a:schemeClr val="tx1"/>
            </a:solidFill>
            <a:miter lim="800000"/>
            <a:headEnd/>
            <a:tailEnd/>
          </a:ln>
        </p:spPr>
        <p:txBody>
          <a:bodyPr/>
          <a:lstStyle/>
          <a:p>
            <a:pPr eaLnBrk="1" hangingPunct="1"/>
            <a:r>
              <a:rPr lang="es-ES" altLang="es-AR" sz="3200" b="1" smtClean="0"/>
              <a:t>REACCION DE LA UBIQUINONA</a:t>
            </a:r>
          </a:p>
        </p:txBody>
      </p:sp>
      <p:grpSp>
        <p:nvGrpSpPr>
          <p:cNvPr id="3078" name="Group 3"/>
          <p:cNvGrpSpPr>
            <a:grpSpLocks/>
          </p:cNvGrpSpPr>
          <p:nvPr/>
        </p:nvGrpSpPr>
        <p:grpSpPr bwMode="auto">
          <a:xfrm>
            <a:off x="250825" y="1557338"/>
            <a:ext cx="2447925" cy="2454275"/>
            <a:chOff x="158" y="981"/>
            <a:chExt cx="1542" cy="1546"/>
          </a:xfrm>
        </p:grpSpPr>
        <p:grpSp>
          <p:nvGrpSpPr>
            <p:cNvPr id="3109" name="Group 4"/>
            <p:cNvGrpSpPr>
              <a:grpSpLocks/>
            </p:cNvGrpSpPr>
            <p:nvPr/>
          </p:nvGrpSpPr>
          <p:grpSpPr bwMode="auto">
            <a:xfrm>
              <a:off x="249" y="981"/>
              <a:ext cx="1361" cy="1332"/>
              <a:chOff x="249" y="981"/>
              <a:chExt cx="1361" cy="1332"/>
            </a:xfrm>
          </p:grpSpPr>
          <p:graphicFrame>
            <p:nvGraphicFramePr>
              <p:cNvPr id="3076" name="Object 5"/>
              <p:cNvGraphicFramePr>
                <a:graphicFrameLocks noChangeAspect="1"/>
              </p:cNvGraphicFramePr>
              <p:nvPr/>
            </p:nvGraphicFramePr>
            <p:xfrm>
              <a:off x="249" y="981"/>
              <a:ext cx="1361" cy="1332"/>
            </p:xfrm>
            <a:graphic>
              <a:graphicData uri="http://schemas.openxmlformats.org/presentationml/2006/ole">
                <mc:AlternateContent xmlns:mc="http://schemas.openxmlformats.org/markup-compatibility/2006">
                  <mc:Choice xmlns:v="urn:schemas-microsoft-com:vml" Requires="v">
                    <p:oleObj spid="_x0000_s3080" name="Fotografía de Photo Editor" r:id="rId3" imgW="3801006" imgH="2114845" progId="MSPhotoEd.3">
                      <p:embed/>
                    </p:oleObj>
                  </mc:Choice>
                  <mc:Fallback>
                    <p:oleObj name="Fotografía de Photo Editor" r:id="rId3" imgW="3801006" imgH="2114845" progId="MSPhotoEd.3">
                      <p:embed/>
                      <p:pic>
                        <p:nvPicPr>
                          <p:cNvPr id="0" name=""/>
                          <p:cNvPicPr>
                            <a:picLocks noChangeAspect="1" noChangeArrowheads="1"/>
                          </p:cNvPicPr>
                          <p:nvPr/>
                        </p:nvPicPr>
                        <p:blipFill>
                          <a:blip r:embed="rId4">
                            <a:lum bright="-12000" contrast="12000"/>
                            <a:extLst>
                              <a:ext uri="{28A0092B-C50C-407E-A947-70E740481C1C}">
                                <a14:useLocalDpi xmlns:a14="http://schemas.microsoft.com/office/drawing/2010/main" val="0"/>
                              </a:ext>
                            </a:extLst>
                          </a:blip>
                          <a:srcRect r="41121" b="9167"/>
                          <a:stretch>
                            <a:fillRect/>
                          </a:stretch>
                        </p:blipFill>
                        <p:spPr bwMode="auto">
                          <a:xfrm>
                            <a:off x="249" y="981"/>
                            <a:ext cx="1361" cy="133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111" name="Text Box 6"/>
              <p:cNvSpPr txBox="1">
                <a:spLocks noChangeArrowheads="1"/>
              </p:cNvSpPr>
              <p:nvPr/>
            </p:nvSpPr>
            <p:spPr bwMode="auto">
              <a:xfrm>
                <a:off x="1383" y="1616"/>
                <a:ext cx="226" cy="231"/>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R</a:t>
                </a:r>
              </a:p>
            </p:txBody>
          </p:sp>
        </p:grpSp>
        <p:sp>
          <p:nvSpPr>
            <p:cNvPr id="3110" name="Text Box 7"/>
            <p:cNvSpPr txBox="1">
              <a:spLocks noChangeArrowheads="1"/>
            </p:cNvSpPr>
            <p:nvPr/>
          </p:nvSpPr>
          <p:spPr bwMode="auto">
            <a:xfrm>
              <a:off x="158" y="2296"/>
              <a:ext cx="1542" cy="231"/>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spcBef>
                  <a:spcPct val="50000"/>
                </a:spcBef>
              </a:pPr>
              <a:r>
                <a:rPr lang="es-ES" altLang="es-AR" b="1" baseline="0"/>
                <a:t>Ubiquinona (UQ)</a:t>
              </a:r>
            </a:p>
          </p:txBody>
        </p:sp>
      </p:grpSp>
      <p:grpSp>
        <p:nvGrpSpPr>
          <p:cNvPr id="3079" name="Group 8"/>
          <p:cNvGrpSpPr>
            <a:grpSpLocks/>
          </p:cNvGrpSpPr>
          <p:nvPr/>
        </p:nvGrpSpPr>
        <p:grpSpPr bwMode="auto">
          <a:xfrm>
            <a:off x="2843213" y="2205038"/>
            <a:ext cx="1657350" cy="503237"/>
            <a:chOff x="1791" y="1389"/>
            <a:chExt cx="1044" cy="317"/>
          </a:xfrm>
        </p:grpSpPr>
        <p:sp>
          <p:nvSpPr>
            <p:cNvPr id="3107" name="Line 9"/>
            <p:cNvSpPr>
              <a:spLocks noChangeShapeType="1"/>
            </p:cNvSpPr>
            <p:nvPr/>
          </p:nvSpPr>
          <p:spPr bwMode="auto">
            <a:xfrm>
              <a:off x="1791" y="1706"/>
              <a:ext cx="1044" cy="0"/>
            </a:xfrm>
            <a:prstGeom prst="line">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3108" name="Text Box 10"/>
            <p:cNvSpPr txBox="1">
              <a:spLocks noChangeArrowheads="1"/>
            </p:cNvSpPr>
            <p:nvPr/>
          </p:nvSpPr>
          <p:spPr bwMode="auto">
            <a:xfrm>
              <a:off x="1837" y="1389"/>
              <a:ext cx="59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solidFill>
                    <a:srgbClr val="F42B0A"/>
                  </a:solidFill>
                </a:rPr>
                <a:t>e</a:t>
              </a:r>
              <a:r>
                <a:rPr lang="es-ES" altLang="es-AR" b="1" baseline="30000">
                  <a:solidFill>
                    <a:srgbClr val="F42B0A"/>
                  </a:solidFill>
                </a:rPr>
                <a:t>-</a:t>
              </a:r>
              <a:r>
                <a:rPr lang="es-ES" altLang="es-AR" b="1" baseline="0">
                  <a:solidFill>
                    <a:srgbClr val="F42B0A"/>
                  </a:solidFill>
                </a:rPr>
                <a:t> + H</a:t>
              </a:r>
              <a:r>
                <a:rPr lang="es-ES" altLang="es-AR" b="1" baseline="30000">
                  <a:solidFill>
                    <a:srgbClr val="F42B0A"/>
                  </a:solidFill>
                </a:rPr>
                <a:t>+</a:t>
              </a:r>
              <a:endParaRPr lang="es-ES" altLang="es-AR" b="1" baseline="0">
                <a:solidFill>
                  <a:srgbClr val="F42B0A"/>
                </a:solidFill>
              </a:endParaRPr>
            </a:p>
          </p:txBody>
        </p:sp>
      </p:grpSp>
      <p:grpSp>
        <p:nvGrpSpPr>
          <p:cNvPr id="3080" name="Group 11"/>
          <p:cNvGrpSpPr>
            <a:grpSpLocks/>
          </p:cNvGrpSpPr>
          <p:nvPr/>
        </p:nvGrpSpPr>
        <p:grpSpPr bwMode="auto">
          <a:xfrm>
            <a:off x="4427538" y="1412875"/>
            <a:ext cx="2592387" cy="2527300"/>
            <a:chOff x="2789" y="890"/>
            <a:chExt cx="1633" cy="1592"/>
          </a:xfrm>
        </p:grpSpPr>
        <p:sp>
          <p:nvSpPr>
            <p:cNvPr id="3098" name="Text Box 12"/>
            <p:cNvSpPr txBox="1">
              <a:spLocks noChangeArrowheads="1"/>
            </p:cNvSpPr>
            <p:nvPr/>
          </p:nvSpPr>
          <p:spPr bwMode="auto">
            <a:xfrm>
              <a:off x="2789" y="2251"/>
              <a:ext cx="1633" cy="231"/>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Radical semiquinona</a:t>
              </a:r>
            </a:p>
          </p:txBody>
        </p:sp>
        <p:grpSp>
          <p:nvGrpSpPr>
            <p:cNvPr id="3099" name="Group 13"/>
            <p:cNvGrpSpPr>
              <a:grpSpLocks/>
            </p:cNvGrpSpPr>
            <p:nvPr/>
          </p:nvGrpSpPr>
          <p:grpSpPr bwMode="auto">
            <a:xfrm>
              <a:off x="3016" y="890"/>
              <a:ext cx="1361" cy="1377"/>
              <a:chOff x="3016" y="890"/>
              <a:chExt cx="1361" cy="1377"/>
            </a:xfrm>
          </p:grpSpPr>
          <p:grpSp>
            <p:nvGrpSpPr>
              <p:cNvPr id="3100" name="Group 14"/>
              <p:cNvGrpSpPr>
                <a:grpSpLocks/>
              </p:cNvGrpSpPr>
              <p:nvPr/>
            </p:nvGrpSpPr>
            <p:grpSpPr bwMode="auto">
              <a:xfrm>
                <a:off x="3016" y="890"/>
                <a:ext cx="1361" cy="1377"/>
                <a:chOff x="2925" y="890"/>
                <a:chExt cx="1361" cy="1377"/>
              </a:xfrm>
            </p:grpSpPr>
            <p:grpSp>
              <p:nvGrpSpPr>
                <p:cNvPr id="3102" name="Group 15"/>
                <p:cNvGrpSpPr>
                  <a:grpSpLocks/>
                </p:cNvGrpSpPr>
                <p:nvPr/>
              </p:nvGrpSpPr>
              <p:grpSpPr bwMode="auto">
                <a:xfrm>
                  <a:off x="2925" y="935"/>
                  <a:ext cx="1361" cy="1332"/>
                  <a:chOff x="249" y="981"/>
                  <a:chExt cx="1361" cy="1332"/>
                </a:xfrm>
              </p:grpSpPr>
              <p:graphicFrame>
                <p:nvGraphicFramePr>
                  <p:cNvPr id="3075" name="Object 16"/>
                  <p:cNvGraphicFramePr>
                    <a:graphicFrameLocks noChangeAspect="1"/>
                  </p:cNvGraphicFramePr>
                  <p:nvPr/>
                </p:nvGraphicFramePr>
                <p:xfrm>
                  <a:off x="249" y="981"/>
                  <a:ext cx="1361" cy="1332"/>
                </p:xfrm>
                <a:graphic>
                  <a:graphicData uri="http://schemas.openxmlformats.org/presentationml/2006/ole">
                    <mc:AlternateContent xmlns:mc="http://schemas.openxmlformats.org/markup-compatibility/2006">
                      <mc:Choice xmlns:v="urn:schemas-microsoft-com:vml" Requires="v">
                        <p:oleObj spid="_x0000_s3081" name="Fotografía de Photo Editor" r:id="rId5" imgW="3801006" imgH="2114845" progId="MSPhotoEd.3">
                          <p:embed/>
                        </p:oleObj>
                      </mc:Choice>
                      <mc:Fallback>
                        <p:oleObj name="Fotografía de Photo Editor" r:id="rId5" imgW="3801006" imgH="2114845" progId="MSPhotoEd.3">
                          <p:embed/>
                          <p:pic>
                            <p:nvPicPr>
                              <p:cNvPr id="0" name=""/>
                              <p:cNvPicPr>
                                <a:picLocks noChangeAspect="1" noChangeArrowheads="1"/>
                              </p:cNvPicPr>
                              <p:nvPr/>
                            </p:nvPicPr>
                            <p:blipFill>
                              <a:blip r:embed="rId4">
                                <a:lum bright="-12000" contrast="12000"/>
                                <a:extLst>
                                  <a:ext uri="{28A0092B-C50C-407E-A947-70E740481C1C}">
                                    <a14:useLocalDpi xmlns:a14="http://schemas.microsoft.com/office/drawing/2010/main" val="0"/>
                                  </a:ext>
                                </a:extLst>
                              </a:blip>
                              <a:srcRect r="41121" b="9167"/>
                              <a:stretch>
                                <a:fillRect/>
                              </a:stretch>
                            </p:blipFill>
                            <p:spPr bwMode="auto">
                              <a:xfrm>
                                <a:off x="249" y="981"/>
                                <a:ext cx="1361" cy="1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106" name="Text Box 17"/>
                  <p:cNvSpPr txBox="1">
                    <a:spLocks noChangeArrowheads="1"/>
                  </p:cNvSpPr>
                  <p:nvPr/>
                </p:nvSpPr>
                <p:spPr bwMode="auto">
                  <a:xfrm>
                    <a:off x="1383" y="1616"/>
                    <a:ext cx="226" cy="231"/>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R</a:t>
                    </a:r>
                  </a:p>
                </p:txBody>
              </p:sp>
            </p:grpSp>
            <p:sp>
              <p:nvSpPr>
                <p:cNvPr id="3103" name="Line 18"/>
                <p:cNvSpPr>
                  <a:spLocks noChangeShapeType="1"/>
                </p:cNvSpPr>
                <p:nvPr/>
              </p:nvSpPr>
              <p:spPr bwMode="auto">
                <a:xfrm>
                  <a:off x="3696" y="1026"/>
                  <a:ext cx="0" cy="272"/>
                </a:xfrm>
                <a:prstGeom prst="line">
                  <a:avLst/>
                </a:prstGeom>
                <a:noFill/>
                <a:ln w="63500">
                  <a:solidFill>
                    <a:srgbClr val="EAEAEA"/>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3104" name="Line 19"/>
                <p:cNvSpPr>
                  <a:spLocks noChangeShapeType="1"/>
                </p:cNvSpPr>
                <p:nvPr/>
              </p:nvSpPr>
              <p:spPr bwMode="auto">
                <a:xfrm>
                  <a:off x="3651" y="1752"/>
                  <a:ext cx="0" cy="272"/>
                </a:xfrm>
                <a:prstGeom prst="line">
                  <a:avLst/>
                </a:prstGeom>
                <a:noFill/>
                <a:ln w="63500">
                  <a:solidFill>
                    <a:srgbClr val="EAEAEA"/>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3105" name="Text Box 20"/>
                <p:cNvSpPr txBox="1">
                  <a:spLocks noChangeArrowheads="1"/>
                </p:cNvSpPr>
                <p:nvPr/>
              </p:nvSpPr>
              <p:spPr bwMode="auto">
                <a:xfrm>
                  <a:off x="3696" y="890"/>
                  <a:ext cx="22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solidFill>
                        <a:srgbClr val="F42B0A"/>
                      </a:solidFill>
                    </a:rPr>
                    <a:t>H</a:t>
                  </a:r>
                </a:p>
              </p:txBody>
            </p:sp>
          </p:grpSp>
          <p:sp>
            <p:nvSpPr>
              <p:cNvPr id="3101" name="Line 21"/>
              <p:cNvSpPr>
                <a:spLocks noChangeShapeType="1"/>
              </p:cNvSpPr>
              <p:nvPr/>
            </p:nvSpPr>
            <p:spPr bwMode="auto">
              <a:xfrm>
                <a:off x="3742" y="1752"/>
                <a:ext cx="0" cy="272"/>
              </a:xfrm>
              <a:prstGeom prst="line">
                <a:avLst/>
              </a:prstGeom>
              <a:noFill/>
              <a:ln w="66675">
                <a:solidFill>
                  <a:srgbClr val="EAEAEA"/>
                </a:solidFill>
                <a:round/>
                <a:headEnd/>
                <a:tailEnd/>
              </a:ln>
              <a:extLst>
                <a:ext uri="{909E8E84-426E-40DD-AFC4-6F175D3DCCD1}">
                  <a14:hiddenFill xmlns:a14="http://schemas.microsoft.com/office/drawing/2010/main">
                    <a:noFill/>
                  </a14:hiddenFill>
                </a:ext>
              </a:extLst>
            </p:spPr>
            <p:txBody>
              <a:bodyPr/>
              <a:lstStyle/>
              <a:p>
                <a:endParaRPr lang="es-AR"/>
              </a:p>
            </p:txBody>
          </p:sp>
        </p:grpSp>
      </p:grpSp>
      <p:grpSp>
        <p:nvGrpSpPr>
          <p:cNvPr id="3081" name="Group 22"/>
          <p:cNvGrpSpPr>
            <a:grpSpLocks/>
          </p:cNvGrpSpPr>
          <p:nvPr/>
        </p:nvGrpSpPr>
        <p:grpSpPr bwMode="auto">
          <a:xfrm>
            <a:off x="4787900" y="4149725"/>
            <a:ext cx="2232025" cy="2382838"/>
            <a:chOff x="3016" y="2614"/>
            <a:chExt cx="1406" cy="1501"/>
          </a:xfrm>
        </p:grpSpPr>
        <p:grpSp>
          <p:nvGrpSpPr>
            <p:cNvPr id="3085" name="Group 23"/>
            <p:cNvGrpSpPr>
              <a:grpSpLocks/>
            </p:cNvGrpSpPr>
            <p:nvPr/>
          </p:nvGrpSpPr>
          <p:grpSpPr bwMode="auto">
            <a:xfrm>
              <a:off x="3016" y="2614"/>
              <a:ext cx="1361" cy="1377"/>
              <a:chOff x="3016" y="2614"/>
              <a:chExt cx="1361" cy="1377"/>
            </a:xfrm>
          </p:grpSpPr>
          <p:grpSp>
            <p:nvGrpSpPr>
              <p:cNvPr id="3087" name="Group 24"/>
              <p:cNvGrpSpPr>
                <a:grpSpLocks/>
              </p:cNvGrpSpPr>
              <p:nvPr/>
            </p:nvGrpSpPr>
            <p:grpSpPr bwMode="auto">
              <a:xfrm>
                <a:off x="3016" y="2659"/>
                <a:ext cx="1361" cy="1332"/>
                <a:chOff x="249" y="981"/>
                <a:chExt cx="1361" cy="1332"/>
              </a:xfrm>
            </p:grpSpPr>
            <p:graphicFrame>
              <p:nvGraphicFramePr>
                <p:cNvPr id="3074" name="Object 25"/>
                <p:cNvGraphicFramePr>
                  <a:graphicFrameLocks noChangeAspect="1"/>
                </p:cNvGraphicFramePr>
                <p:nvPr/>
              </p:nvGraphicFramePr>
              <p:xfrm>
                <a:off x="249" y="981"/>
                <a:ext cx="1361" cy="1332"/>
              </p:xfrm>
              <a:graphic>
                <a:graphicData uri="http://schemas.openxmlformats.org/presentationml/2006/ole">
                  <mc:AlternateContent xmlns:mc="http://schemas.openxmlformats.org/markup-compatibility/2006">
                    <mc:Choice xmlns:v="urn:schemas-microsoft-com:vml" Requires="v">
                      <p:oleObj spid="_x0000_s3082" name="Fotografía de Photo Editor" r:id="rId6" imgW="3801006" imgH="2114845" progId="MSPhotoEd.3">
                        <p:embed/>
                      </p:oleObj>
                    </mc:Choice>
                    <mc:Fallback>
                      <p:oleObj name="Fotografía de Photo Editor" r:id="rId6" imgW="3801006" imgH="2114845" progId="MSPhotoEd.3">
                        <p:embed/>
                        <p:pic>
                          <p:nvPicPr>
                            <p:cNvPr id="0" name=""/>
                            <p:cNvPicPr>
                              <a:picLocks noChangeAspect="1" noChangeArrowheads="1"/>
                            </p:cNvPicPr>
                            <p:nvPr/>
                          </p:nvPicPr>
                          <p:blipFill>
                            <a:blip r:embed="rId4">
                              <a:lum bright="-12000" contrast="12000"/>
                              <a:extLst>
                                <a:ext uri="{28A0092B-C50C-407E-A947-70E740481C1C}">
                                  <a14:useLocalDpi xmlns:a14="http://schemas.microsoft.com/office/drawing/2010/main" val="0"/>
                                </a:ext>
                              </a:extLst>
                            </a:blip>
                            <a:srcRect r="41121" b="9167"/>
                            <a:stretch>
                              <a:fillRect/>
                            </a:stretch>
                          </p:blipFill>
                          <p:spPr bwMode="auto">
                            <a:xfrm>
                              <a:off x="249" y="981"/>
                              <a:ext cx="1361" cy="1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097" name="Text Box 26"/>
                <p:cNvSpPr txBox="1">
                  <a:spLocks noChangeArrowheads="1"/>
                </p:cNvSpPr>
                <p:nvPr/>
              </p:nvSpPr>
              <p:spPr bwMode="auto">
                <a:xfrm>
                  <a:off x="1383" y="1616"/>
                  <a:ext cx="226" cy="231"/>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R</a:t>
                  </a:r>
                </a:p>
              </p:txBody>
            </p:sp>
          </p:grpSp>
          <p:sp>
            <p:nvSpPr>
              <p:cNvPr id="3088" name="Line 27"/>
              <p:cNvSpPr>
                <a:spLocks noChangeShapeType="1"/>
              </p:cNvSpPr>
              <p:nvPr/>
            </p:nvSpPr>
            <p:spPr bwMode="auto">
              <a:xfrm>
                <a:off x="3787" y="2750"/>
                <a:ext cx="0" cy="272"/>
              </a:xfrm>
              <a:prstGeom prst="line">
                <a:avLst/>
              </a:prstGeom>
              <a:noFill/>
              <a:ln w="63500">
                <a:solidFill>
                  <a:srgbClr val="EAEAEA"/>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3089" name="Line 28"/>
              <p:cNvSpPr>
                <a:spLocks noChangeShapeType="1"/>
              </p:cNvSpPr>
              <p:nvPr/>
            </p:nvSpPr>
            <p:spPr bwMode="auto">
              <a:xfrm>
                <a:off x="3763" y="3475"/>
                <a:ext cx="0" cy="227"/>
              </a:xfrm>
              <a:prstGeom prst="line">
                <a:avLst/>
              </a:prstGeom>
              <a:noFill/>
              <a:ln w="63500">
                <a:solidFill>
                  <a:srgbClr val="EAEAEA"/>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3090" name="Text Box 29"/>
              <p:cNvSpPr txBox="1">
                <a:spLocks noChangeArrowheads="1"/>
              </p:cNvSpPr>
              <p:nvPr/>
            </p:nvSpPr>
            <p:spPr bwMode="auto">
              <a:xfrm>
                <a:off x="3787" y="2614"/>
                <a:ext cx="22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solidFill>
                      <a:srgbClr val="F42B0A"/>
                    </a:solidFill>
                  </a:rPr>
                  <a:t>H</a:t>
                </a:r>
              </a:p>
            </p:txBody>
          </p:sp>
          <p:sp>
            <p:nvSpPr>
              <p:cNvPr id="3091" name="Text Box 30"/>
              <p:cNvSpPr txBox="1">
                <a:spLocks noChangeArrowheads="1"/>
              </p:cNvSpPr>
              <p:nvPr/>
            </p:nvSpPr>
            <p:spPr bwMode="auto">
              <a:xfrm>
                <a:off x="3787" y="3657"/>
                <a:ext cx="22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solidFill>
                      <a:srgbClr val="F42B0A"/>
                    </a:solidFill>
                  </a:rPr>
                  <a:t>H</a:t>
                </a:r>
              </a:p>
            </p:txBody>
          </p:sp>
          <p:sp>
            <p:nvSpPr>
              <p:cNvPr id="3092" name="Line 31"/>
              <p:cNvSpPr>
                <a:spLocks noChangeShapeType="1"/>
              </p:cNvSpPr>
              <p:nvPr/>
            </p:nvSpPr>
            <p:spPr bwMode="auto">
              <a:xfrm>
                <a:off x="3923" y="3113"/>
                <a:ext cx="0" cy="272"/>
              </a:xfrm>
              <a:prstGeom prst="line">
                <a:avLst/>
              </a:prstGeom>
              <a:noFill/>
              <a:ln w="63500">
                <a:solidFill>
                  <a:srgbClr val="EAEAEA"/>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3093" name="Line 32"/>
              <p:cNvSpPr>
                <a:spLocks noChangeShapeType="1"/>
              </p:cNvSpPr>
              <p:nvPr/>
            </p:nvSpPr>
            <p:spPr bwMode="auto">
              <a:xfrm>
                <a:off x="3606" y="3113"/>
                <a:ext cx="0" cy="272"/>
              </a:xfrm>
              <a:prstGeom prst="line">
                <a:avLst/>
              </a:prstGeom>
              <a:noFill/>
              <a:ln w="63500">
                <a:solidFill>
                  <a:srgbClr val="EAEAEA"/>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3094" name="Line 33"/>
              <p:cNvSpPr>
                <a:spLocks noChangeShapeType="1"/>
              </p:cNvSpPr>
              <p:nvPr/>
            </p:nvSpPr>
            <p:spPr bwMode="auto">
              <a:xfrm flipH="1">
                <a:off x="3606" y="3067"/>
                <a:ext cx="136" cy="9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3095" name="Line 34"/>
              <p:cNvSpPr>
                <a:spLocks noChangeShapeType="1"/>
              </p:cNvSpPr>
              <p:nvPr/>
            </p:nvSpPr>
            <p:spPr bwMode="auto">
              <a:xfrm>
                <a:off x="3606" y="3339"/>
                <a:ext cx="181" cy="9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3096" name="Line 35"/>
              <p:cNvSpPr>
                <a:spLocks noChangeShapeType="1"/>
              </p:cNvSpPr>
              <p:nvPr/>
            </p:nvSpPr>
            <p:spPr bwMode="auto">
              <a:xfrm>
                <a:off x="3923" y="3158"/>
                <a:ext cx="0" cy="18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3086" name="Text Box 36"/>
            <p:cNvSpPr txBox="1">
              <a:spLocks noChangeArrowheads="1"/>
            </p:cNvSpPr>
            <p:nvPr/>
          </p:nvSpPr>
          <p:spPr bwMode="auto">
            <a:xfrm>
              <a:off x="3016" y="3884"/>
              <a:ext cx="1406" cy="231"/>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Ubiquinol (UQH</a:t>
              </a:r>
              <a:r>
                <a:rPr lang="es-ES" altLang="es-AR" b="1"/>
                <a:t>2</a:t>
              </a:r>
              <a:r>
                <a:rPr lang="es-ES" altLang="es-AR" b="1" baseline="0"/>
                <a:t>)</a:t>
              </a:r>
            </a:p>
          </p:txBody>
        </p:sp>
      </p:grpSp>
      <p:grpSp>
        <p:nvGrpSpPr>
          <p:cNvPr id="3082" name="Group 37"/>
          <p:cNvGrpSpPr>
            <a:grpSpLocks/>
          </p:cNvGrpSpPr>
          <p:nvPr/>
        </p:nvGrpSpPr>
        <p:grpSpPr bwMode="auto">
          <a:xfrm>
            <a:off x="4284663" y="4005263"/>
            <a:ext cx="1008062" cy="431800"/>
            <a:chOff x="2699" y="2523"/>
            <a:chExt cx="635" cy="272"/>
          </a:xfrm>
        </p:grpSpPr>
        <p:sp>
          <p:nvSpPr>
            <p:cNvPr id="3083" name="Text Box 38"/>
            <p:cNvSpPr txBox="1">
              <a:spLocks noChangeArrowheads="1"/>
            </p:cNvSpPr>
            <p:nvPr/>
          </p:nvSpPr>
          <p:spPr bwMode="auto">
            <a:xfrm>
              <a:off x="2699" y="2523"/>
              <a:ext cx="590" cy="2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solidFill>
                    <a:srgbClr val="F42B0A"/>
                  </a:solidFill>
                </a:rPr>
                <a:t>e</a:t>
              </a:r>
              <a:r>
                <a:rPr lang="es-ES" altLang="es-AR" b="1" baseline="30000">
                  <a:solidFill>
                    <a:srgbClr val="F42B0A"/>
                  </a:solidFill>
                </a:rPr>
                <a:t>-</a:t>
              </a:r>
              <a:r>
                <a:rPr lang="es-ES" altLang="es-AR" b="1" baseline="0">
                  <a:solidFill>
                    <a:srgbClr val="F42B0A"/>
                  </a:solidFill>
                </a:rPr>
                <a:t> + H</a:t>
              </a:r>
              <a:r>
                <a:rPr lang="es-ES" altLang="es-AR" b="1" baseline="30000">
                  <a:solidFill>
                    <a:srgbClr val="F42B0A"/>
                  </a:solidFill>
                </a:rPr>
                <a:t>+</a:t>
              </a:r>
              <a:endParaRPr lang="es-ES" altLang="es-AR" b="1" baseline="0">
                <a:solidFill>
                  <a:srgbClr val="F42B0A"/>
                </a:solidFill>
              </a:endParaRPr>
            </a:p>
          </p:txBody>
        </p:sp>
        <p:sp>
          <p:nvSpPr>
            <p:cNvPr id="3084" name="Line 39"/>
            <p:cNvSpPr>
              <a:spLocks noChangeShapeType="1"/>
            </p:cNvSpPr>
            <p:nvPr/>
          </p:nvSpPr>
          <p:spPr bwMode="auto">
            <a:xfrm>
              <a:off x="3334" y="2523"/>
              <a:ext cx="0" cy="272"/>
            </a:xfrm>
            <a:prstGeom prst="line">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grpSp>
    </p:spTree>
    <p:extLst>
      <p:ext uri="{BB962C8B-B14F-4D97-AF65-F5344CB8AC3E}">
        <p14:creationId xmlns:p14="http://schemas.microsoft.com/office/powerpoint/2010/main" val="356268300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457200" y="274638"/>
            <a:ext cx="8229600" cy="1143000"/>
          </a:xfrm>
          <a:prstGeom prst="rect">
            <a:avLst/>
          </a:prstGeom>
          <a:gradFill rotWithShape="1">
            <a:gsLst>
              <a:gs pos="0">
                <a:srgbClr val="74754B"/>
              </a:gs>
              <a:gs pos="50000">
                <a:srgbClr val="FBFDA1"/>
              </a:gs>
              <a:gs pos="100000">
                <a:srgbClr val="74754B"/>
              </a:gs>
            </a:gsLst>
            <a:lin ang="5400000" scaled="1"/>
          </a:gradFill>
          <a:ln w="9525">
            <a:solidFill>
              <a:schemeClr val="tx1"/>
            </a:solidFill>
            <a:miter lim="800000"/>
            <a:headEnd/>
            <a:tailEnd/>
          </a:ln>
        </p:spPr>
        <p:txBody>
          <a:bodyPr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ES" altLang="es-AR" sz="3200" b="1" baseline="0">
                <a:solidFill>
                  <a:schemeClr val="tx2"/>
                </a:solidFill>
              </a:rPr>
              <a:t>	Estructura de los citocromos</a:t>
            </a:r>
          </a:p>
        </p:txBody>
      </p:sp>
      <p:pic>
        <p:nvPicPr>
          <p:cNvPr id="17411" name="Picture 3" descr="fi15p6"/>
          <p:cNvPicPr>
            <a:picLocks noChangeAspect="1" noChangeArrowheads="1"/>
          </p:cNvPicPr>
          <p:nvPr/>
        </p:nvPicPr>
        <p:blipFill>
          <a:blip r:embed="rId2">
            <a:lum bright="-18000"/>
            <a:extLst>
              <a:ext uri="{28A0092B-C50C-407E-A947-70E740481C1C}">
                <a14:useLocalDpi xmlns:a14="http://schemas.microsoft.com/office/drawing/2010/main" val="0"/>
              </a:ext>
            </a:extLst>
          </a:blip>
          <a:srcRect b="46861"/>
          <a:stretch>
            <a:fillRect/>
          </a:stretch>
        </p:blipFill>
        <p:spPr bwMode="auto">
          <a:xfrm>
            <a:off x="250825" y="1773238"/>
            <a:ext cx="4291013" cy="318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7412" name="Group 4"/>
          <p:cNvGrpSpPr>
            <a:grpSpLocks/>
          </p:cNvGrpSpPr>
          <p:nvPr/>
        </p:nvGrpSpPr>
        <p:grpSpPr bwMode="auto">
          <a:xfrm>
            <a:off x="4211638" y="2997200"/>
            <a:ext cx="4572000" cy="3144838"/>
            <a:chOff x="2653" y="1888"/>
            <a:chExt cx="2880" cy="1981"/>
          </a:xfrm>
        </p:grpSpPr>
        <p:pic>
          <p:nvPicPr>
            <p:cNvPr id="17414" name="Picture 5" descr="fi15p6"/>
            <p:cNvPicPr>
              <a:picLocks noChangeAspect="1" noChangeArrowheads="1"/>
            </p:cNvPicPr>
            <p:nvPr/>
          </p:nvPicPr>
          <p:blipFill>
            <a:blip r:embed="rId2">
              <a:lum bright="-24000" contrast="18000"/>
              <a:extLst>
                <a:ext uri="{28A0092B-C50C-407E-A947-70E740481C1C}">
                  <a14:useLocalDpi xmlns:a14="http://schemas.microsoft.com/office/drawing/2010/main" val="0"/>
                </a:ext>
              </a:extLst>
            </a:blip>
            <a:srcRect t="53140" b="-877"/>
            <a:stretch>
              <a:fillRect/>
            </a:stretch>
          </p:blipFill>
          <p:spPr bwMode="auto">
            <a:xfrm>
              <a:off x="2653" y="1888"/>
              <a:ext cx="2880" cy="1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5" name="Text Box 6"/>
            <p:cNvSpPr txBox="1">
              <a:spLocks noChangeArrowheads="1"/>
            </p:cNvSpPr>
            <p:nvPr/>
          </p:nvSpPr>
          <p:spPr bwMode="auto">
            <a:xfrm>
              <a:off x="2653" y="3657"/>
              <a:ext cx="2131" cy="212"/>
            </a:xfrm>
            <a:prstGeom prst="rect">
              <a:avLst/>
            </a:prstGeom>
            <a:solidFill>
              <a:srgbClr val="FDFEE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1600" b="1" baseline="0"/>
                <a:t>Hemo A (Citocromo a y a</a:t>
              </a:r>
              <a:r>
                <a:rPr lang="es-ES" altLang="es-AR" sz="1600" b="1"/>
                <a:t>3)</a:t>
              </a:r>
              <a:endParaRPr lang="es-ES" altLang="es-AR" sz="1600" b="1" baseline="0"/>
            </a:p>
          </p:txBody>
        </p:sp>
      </p:grpSp>
      <p:sp>
        <p:nvSpPr>
          <p:cNvPr id="17413" name="Text Box 7"/>
          <p:cNvSpPr txBox="1">
            <a:spLocks noChangeArrowheads="1"/>
          </p:cNvSpPr>
          <p:nvPr/>
        </p:nvSpPr>
        <p:spPr bwMode="auto">
          <a:xfrm>
            <a:off x="250825" y="4724400"/>
            <a:ext cx="3960813" cy="336550"/>
          </a:xfrm>
          <a:prstGeom prst="rect">
            <a:avLst/>
          </a:prstGeom>
          <a:solidFill>
            <a:srgbClr val="FDFEE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1600" b="1" baseline="0"/>
              <a:t>Estructura general de citocromo c y c</a:t>
            </a:r>
            <a:r>
              <a:rPr lang="es-ES" altLang="es-AR" sz="1600" b="1"/>
              <a:t>1</a:t>
            </a:r>
            <a:endParaRPr lang="es-ES" altLang="es-AR" sz="1600" b="1" baseline="0"/>
          </a:p>
        </p:txBody>
      </p:sp>
    </p:spTree>
    <p:extLst>
      <p:ext uri="{BB962C8B-B14F-4D97-AF65-F5344CB8AC3E}">
        <p14:creationId xmlns:p14="http://schemas.microsoft.com/office/powerpoint/2010/main" val="27219250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box 17-01 figure 1a"/>
          <p:cNvPicPr>
            <a:picLocks noChangeAspect="1" noChangeArrowheads="1"/>
          </p:cNvPicPr>
          <p:nvPr/>
        </p:nvPicPr>
        <p:blipFill>
          <a:blip r:embed="rId2">
            <a:lum bright="-24000" contrast="36000"/>
            <a:extLst>
              <a:ext uri="{28A0092B-C50C-407E-A947-70E740481C1C}">
                <a14:useLocalDpi xmlns:a14="http://schemas.microsoft.com/office/drawing/2010/main" val="0"/>
              </a:ext>
            </a:extLst>
          </a:blip>
          <a:srcRect/>
          <a:stretch>
            <a:fillRect/>
          </a:stretch>
        </p:blipFill>
        <p:spPr bwMode="auto">
          <a:xfrm>
            <a:off x="539750" y="260350"/>
            <a:ext cx="8099425" cy="6386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002999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7531" name="Group 11"/>
          <p:cNvGrpSpPr>
            <a:grpSpLocks/>
          </p:cNvGrpSpPr>
          <p:nvPr/>
        </p:nvGrpSpPr>
        <p:grpSpPr bwMode="auto">
          <a:xfrm>
            <a:off x="395288" y="2565400"/>
            <a:ext cx="4427537" cy="1800225"/>
            <a:chOff x="2971" y="799"/>
            <a:chExt cx="2789" cy="1134"/>
          </a:xfrm>
        </p:grpSpPr>
        <p:sp>
          <p:nvSpPr>
            <p:cNvPr id="107528" name="Oval 8"/>
            <p:cNvSpPr>
              <a:spLocks noChangeArrowheads="1"/>
            </p:cNvSpPr>
            <p:nvPr/>
          </p:nvSpPr>
          <p:spPr bwMode="auto">
            <a:xfrm>
              <a:off x="2971" y="799"/>
              <a:ext cx="2540" cy="1134"/>
            </a:xfrm>
            <a:prstGeom prst="ellipse">
              <a:avLst/>
            </a:prstGeom>
            <a:solidFill>
              <a:srgbClr val="66FFFF">
                <a:alpha val="17999"/>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AR"/>
            </a:p>
          </p:txBody>
        </p:sp>
        <p:sp>
          <p:nvSpPr>
            <p:cNvPr id="107525" name="Text Box 5"/>
            <p:cNvSpPr txBox="1">
              <a:spLocks noChangeArrowheads="1"/>
            </p:cNvSpPr>
            <p:nvPr/>
          </p:nvSpPr>
          <p:spPr bwMode="auto">
            <a:xfrm>
              <a:off x="3356" y="981"/>
              <a:ext cx="2404" cy="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 altLang="es-AR" sz="2800" b="1"/>
                <a:t>Lípidos</a:t>
              </a:r>
            </a:p>
            <a:p>
              <a:pPr>
                <a:spcBef>
                  <a:spcPct val="50000"/>
                </a:spcBef>
              </a:pPr>
              <a:r>
                <a:rPr lang="es-ES" altLang="es-AR" sz="2800" b="1"/>
                <a:t>ACIDOS GRASOS</a:t>
              </a:r>
            </a:p>
          </p:txBody>
        </p:sp>
      </p:grpSp>
      <p:grpSp>
        <p:nvGrpSpPr>
          <p:cNvPr id="107532" name="Group 12"/>
          <p:cNvGrpSpPr>
            <a:grpSpLocks/>
          </p:cNvGrpSpPr>
          <p:nvPr/>
        </p:nvGrpSpPr>
        <p:grpSpPr bwMode="auto">
          <a:xfrm>
            <a:off x="395288" y="260350"/>
            <a:ext cx="4103687" cy="1800225"/>
            <a:chOff x="295" y="255"/>
            <a:chExt cx="2585" cy="1134"/>
          </a:xfrm>
        </p:grpSpPr>
        <p:sp>
          <p:nvSpPr>
            <p:cNvPr id="107524" name="Text Box 4"/>
            <p:cNvSpPr txBox="1">
              <a:spLocks noChangeArrowheads="1"/>
            </p:cNvSpPr>
            <p:nvPr/>
          </p:nvSpPr>
          <p:spPr bwMode="auto">
            <a:xfrm>
              <a:off x="476" y="527"/>
              <a:ext cx="2404" cy="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 altLang="es-AR" sz="2800" b="1"/>
                <a:t>Hidratos de carbono</a:t>
              </a:r>
            </a:p>
            <a:p>
              <a:pPr>
                <a:spcBef>
                  <a:spcPct val="50000"/>
                </a:spcBef>
              </a:pPr>
              <a:r>
                <a:rPr lang="es-ES" altLang="es-AR" sz="2800" b="1"/>
                <a:t>GLUCOSA</a:t>
              </a:r>
            </a:p>
          </p:txBody>
        </p:sp>
        <p:sp>
          <p:nvSpPr>
            <p:cNvPr id="107527" name="Oval 7"/>
            <p:cNvSpPr>
              <a:spLocks noChangeArrowheads="1"/>
            </p:cNvSpPr>
            <p:nvPr/>
          </p:nvSpPr>
          <p:spPr bwMode="auto">
            <a:xfrm>
              <a:off x="295" y="255"/>
              <a:ext cx="2540" cy="1134"/>
            </a:xfrm>
            <a:prstGeom prst="ellipse">
              <a:avLst/>
            </a:prstGeom>
            <a:solidFill>
              <a:srgbClr val="66FFFF">
                <a:alpha val="17999"/>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AR"/>
            </a:p>
          </p:txBody>
        </p:sp>
      </p:grpSp>
      <p:grpSp>
        <p:nvGrpSpPr>
          <p:cNvPr id="107530" name="Group 10"/>
          <p:cNvGrpSpPr>
            <a:grpSpLocks/>
          </p:cNvGrpSpPr>
          <p:nvPr/>
        </p:nvGrpSpPr>
        <p:grpSpPr bwMode="auto">
          <a:xfrm>
            <a:off x="395288" y="4868863"/>
            <a:ext cx="4249737" cy="1800225"/>
            <a:chOff x="0" y="1661"/>
            <a:chExt cx="2677" cy="1134"/>
          </a:xfrm>
        </p:grpSpPr>
        <p:sp>
          <p:nvSpPr>
            <p:cNvPr id="107526" name="Text Box 6"/>
            <p:cNvSpPr txBox="1">
              <a:spLocks noChangeArrowheads="1"/>
            </p:cNvSpPr>
            <p:nvPr/>
          </p:nvSpPr>
          <p:spPr bwMode="auto">
            <a:xfrm>
              <a:off x="273" y="1842"/>
              <a:ext cx="2404" cy="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 altLang="es-AR" sz="2800" b="1"/>
                <a:t>Proteínas</a:t>
              </a:r>
            </a:p>
            <a:p>
              <a:pPr>
                <a:spcBef>
                  <a:spcPct val="50000"/>
                </a:spcBef>
              </a:pPr>
              <a:r>
                <a:rPr lang="es-ES" altLang="es-AR" sz="2800" b="1"/>
                <a:t>AMINOACIDOS</a:t>
              </a:r>
            </a:p>
          </p:txBody>
        </p:sp>
        <p:sp>
          <p:nvSpPr>
            <p:cNvPr id="107529" name="Oval 9"/>
            <p:cNvSpPr>
              <a:spLocks noChangeArrowheads="1"/>
            </p:cNvSpPr>
            <p:nvPr/>
          </p:nvSpPr>
          <p:spPr bwMode="auto">
            <a:xfrm>
              <a:off x="0" y="1661"/>
              <a:ext cx="2268" cy="1134"/>
            </a:xfrm>
            <a:prstGeom prst="ellipse">
              <a:avLst/>
            </a:prstGeom>
            <a:solidFill>
              <a:srgbClr val="66FFFF">
                <a:alpha val="17999"/>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AR"/>
            </a:p>
          </p:txBody>
        </p:sp>
      </p:grpSp>
      <p:grpSp>
        <p:nvGrpSpPr>
          <p:cNvPr id="107535" name="Group 15"/>
          <p:cNvGrpSpPr>
            <a:grpSpLocks/>
          </p:cNvGrpSpPr>
          <p:nvPr/>
        </p:nvGrpSpPr>
        <p:grpSpPr bwMode="auto">
          <a:xfrm>
            <a:off x="5219700" y="1412875"/>
            <a:ext cx="1223963" cy="4248150"/>
            <a:chOff x="3288" y="890"/>
            <a:chExt cx="771" cy="2676"/>
          </a:xfrm>
        </p:grpSpPr>
        <p:sp>
          <p:nvSpPr>
            <p:cNvPr id="107533" name="AutoShape 13"/>
            <p:cNvSpPr>
              <a:spLocks noChangeArrowheads="1"/>
            </p:cNvSpPr>
            <p:nvPr/>
          </p:nvSpPr>
          <p:spPr bwMode="auto">
            <a:xfrm>
              <a:off x="3288" y="890"/>
              <a:ext cx="771" cy="2676"/>
            </a:xfrm>
            <a:prstGeom prst="rightArrowCallout">
              <a:avLst>
                <a:gd name="adj1" fmla="val 86770"/>
                <a:gd name="adj2" fmla="val 86770"/>
                <a:gd name="adj3" fmla="val 16667"/>
                <a:gd name="adj4" fmla="val 6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AR"/>
            </a:p>
          </p:txBody>
        </p:sp>
        <p:sp>
          <p:nvSpPr>
            <p:cNvPr id="107534" name="Text Box 14"/>
            <p:cNvSpPr txBox="1">
              <a:spLocks noChangeArrowheads="1"/>
            </p:cNvSpPr>
            <p:nvPr/>
          </p:nvSpPr>
          <p:spPr bwMode="auto">
            <a:xfrm>
              <a:off x="3379" y="1026"/>
              <a:ext cx="227" cy="24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s-ES" altLang="es-AR" sz="2800" b="1" dirty="0" smtClean="0"/>
                <a:t>OXIDACION</a:t>
              </a:r>
              <a:endParaRPr lang="es-ES" altLang="es-AR" sz="2800" b="1" dirty="0"/>
            </a:p>
          </p:txBody>
        </p:sp>
      </p:grpSp>
      <p:sp>
        <p:nvSpPr>
          <p:cNvPr id="107539" name="Line 19"/>
          <p:cNvSpPr>
            <a:spLocks noChangeShapeType="1"/>
          </p:cNvSpPr>
          <p:nvPr/>
        </p:nvSpPr>
        <p:spPr bwMode="auto">
          <a:xfrm>
            <a:off x="8027988" y="3933825"/>
            <a:ext cx="0" cy="50323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AR"/>
          </a:p>
        </p:txBody>
      </p:sp>
      <p:sp>
        <p:nvSpPr>
          <p:cNvPr id="107543" name="Text Box 23"/>
          <p:cNvSpPr txBox="1">
            <a:spLocks noChangeArrowheads="1"/>
          </p:cNvSpPr>
          <p:nvPr/>
        </p:nvSpPr>
        <p:spPr bwMode="auto">
          <a:xfrm>
            <a:off x="6804025" y="981075"/>
            <a:ext cx="18002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s-ES_tradnl" altLang="es-AR"/>
          </a:p>
        </p:txBody>
      </p:sp>
      <p:sp>
        <p:nvSpPr>
          <p:cNvPr id="107544" name="Text Box 24"/>
          <p:cNvSpPr txBox="1">
            <a:spLocks noChangeArrowheads="1"/>
          </p:cNvSpPr>
          <p:nvPr/>
        </p:nvSpPr>
        <p:spPr bwMode="auto">
          <a:xfrm>
            <a:off x="6372225" y="333375"/>
            <a:ext cx="2339975" cy="155257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s-ES" altLang="es-AR" sz="2400" b="1" dirty="0"/>
              <a:t>Compuestos con uniones ricas en energía</a:t>
            </a:r>
          </a:p>
        </p:txBody>
      </p:sp>
      <p:sp>
        <p:nvSpPr>
          <p:cNvPr id="107545" name="Line 25"/>
          <p:cNvSpPr>
            <a:spLocks noChangeShapeType="1"/>
          </p:cNvSpPr>
          <p:nvPr/>
        </p:nvSpPr>
        <p:spPr bwMode="auto">
          <a:xfrm flipV="1">
            <a:off x="6659563" y="1916113"/>
            <a:ext cx="936625" cy="7207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AR"/>
          </a:p>
        </p:txBody>
      </p:sp>
      <p:sp>
        <p:nvSpPr>
          <p:cNvPr id="107546" name="Line 26"/>
          <p:cNvSpPr>
            <a:spLocks noChangeShapeType="1"/>
          </p:cNvSpPr>
          <p:nvPr/>
        </p:nvSpPr>
        <p:spPr bwMode="auto">
          <a:xfrm>
            <a:off x="6732588" y="3357563"/>
            <a:ext cx="719137" cy="1428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AR"/>
          </a:p>
        </p:txBody>
      </p:sp>
      <p:grpSp>
        <p:nvGrpSpPr>
          <p:cNvPr id="107551" name="Group 31"/>
          <p:cNvGrpSpPr>
            <a:grpSpLocks/>
          </p:cNvGrpSpPr>
          <p:nvPr/>
        </p:nvGrpSpPr>
        <p:grpSpPr bwMode="auto">
          <a:xfrm>
            <a:off x="7667625" y="2781300"/>
            <a:ext cx="1476375" cy="1295400"/>
            <a:chOff x="4830" y="1752"/>
            <a:chExt cx="930" cy="816"/>
          </a:xfrm>
        </p:grpSpPr>
        <p:sp>
          <p:nvSpPr>
            <p:cNvPr id="107540" name="Text Box 20"/>
            <p:cNvSpPr txBox="1">
              <a:spLocks noChangeArrowheads="1"/>
            </p:cNvSpPr>
            <p:nvPr/>
          </p:nvSpPr>
          <p:spPr bwMode="auto">
            <a:xfrm>
              <a:off x="4898" y="1797"/>
              <a:ext cx="86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 altLang="es-AR" sz="2400" b="1"/>
                <a:t>NADH</a:t>
              </a:r>
            </a:p>
          </p:txBody>
        </p:sp>
        <p:sp>
          <p:nvSpPr>
            <p:cNvPr id="107541" name="Text Box 21"/>
            <p:cNvSpPr txBox="1">
              <a:spLocks noChangeArrowheads="1"/>
            </p:cNvSpPr>
            <p:nvPr/>
          </p:nvSpPr>
          <p:spPr bwMode="auto">
            <a:xfrm>
              <a:off x="4898" y="2205"/>
              <a:ext cx="86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 altLang="es-AR" sz="2400" b="1"/>
                <a:t>FADH</a:t>
              </a:r>
              <a:r>
                <a:rPr lang="es-ES" altLang="es-AR" sz="2400" b="1" baseline="-25000"/>
                <a:t>2</a:t>
              </a:r>
              <a:endParaRPr lang="es-ES" altLang="es-AR" sz="2400" b="1"/>
            </a:p>
          </p:txBody>
        </p:sp>
        <p:sp>
          <p:nvSpPr>
            <p:cNvPr id="107547" name="AutoShape 27"/>
            <p:cNvSpPr>
              <a:spLocks/>
            </p:cNvSpPr>
            <p:nvPr/>
          </p:nvSpPr>
          <p:spPr bwMode="auto">
            <a:xfrm>
              <a:off x="4830" y="1752"/>
              <a:ext cx="46" cy="816"/>
            </a:xfrm>
            <a:prstGeom prst="leftBrace">
              <a:avLst>
                <a:gd name="adj1" fmla="val 147826"/>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AR"/>
            </a:p>
          </p:txBody>
        </p:sp>
      </p:grpSp>
      <p:grpSp>
        <p:nvGrpSpPr>
          <p:cNvPr id="107550" name="Group 30"/>
          <p:cNvGrpSpPr>
            <a:grpSpLocks/>
          </p:cNvGrpSpPr>
          <p:nvPr/>
        </p:nvGrpSpPr>
        <p:grpSpPr bwMode="auto">
          <a:xfrm>
            <a:off x="6665913" y="3933825"/>
            <a:ext cx="2478087" cy="2379663"/>
            <a:chOff x="4199" y="2478"/>
            <a:chExt cx="1561" cy="1499"/>
          </a:xfrm>
        </p:grpSpPr>
        <p:grpSp>
          <p:nvGrpSpPr>
            <p:cNvPr id="107548" name="Group 28"/>
            <p:cNvGrpSpPr>
              <a:grpSpLocks/>
            </p:cNvGrpSpPr>
            <p:nvPr/>
          </p:nvGrpSpPr>
          <p:grpSpPr bwMode="auto">
            <a:xfrm>
              <a:off x="4199" y="2568"/>
              <a:ext cx="1561" cy="1409"/>
              <a:chOff x="4199" y="2568"/>
              <a:chExt cx="1561" cy="1409"/>
            </a:xfrm>
          </p:grpSpPr>
          <p:sp>
            <p:nvSpPr>
              <p:cNvPr id="107537" name="AutoShape 17"/>
              <p:cNvSpPr>
                <a:spLocks noChangeArrowheads="1"/>
              </p:cNvSpPr>
              <p:nvPr/>
            </p:nvSpPr>
            <p:spPr bwMode="auto">
              <a:xfrm rot="1776779">
                <a:off x="4199" y="2568"/>
                <a:ext cx="1561" cy="1409"/>
              </a:xfrm>
              <a:prstGeom prst="irregularSeal2">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AR"/>
              </a:p>
            </p:txBody>
          </p:sp>
          <p:sp>
            <p:nvSpPr>
              <p:cNvPr id="107542" name="Text Box 22"/>
              <p:cNvSpPr txBox="1">
                <a:spLocks noChangeArrowheads="1"/>
              </p:cNvSpPr>
              <p:nvPr/>
            </p:nvSpPr>
            <p:spPr bwMode="auto">
              <a:xfrm>
                <a:off x="4513" y="3067"/>
                <a:ext cx="771" cy="36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 altLang="es-AR" sz="3200" b="1">
                    <a:solidFill>
                      <a:srgbClr val="F42B0A"/>
                    </a:solidFill>
                  </a:rPr>
                  <a:t>ATP</a:t>
                </a:r>
              </a:p>
            </p:txBody>
          </p:sp>
        </p:grpSp>
        <p:sp>
          <p:nvSpPr>
            <p:cNvPr id="107549" name="Text Box 29"/>
            <p:cNvSpPr txBox="1">
              <a:spLocks noChangeArrowheads="1"/>
            </p:cNvSpPr>
            <p:nvPr/>
          </p:nvSpPr>
          <p:spPr bwMode="auto">
            <a:xfrm>
              <a:off x="5103" y="2478"/>
              <a:ext cx="45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 altLang="es-AR" sz="2400" b="1"/>
                <a:t>O</a:t>
              </a:r>
              <a:r>
                <a:rPr lang="es-ES" altLang="es-AR" sz="2400" b="1" baseline="-25000"/>
                <a:t>2</a:t>
              </a:r>
              <a:endParaRPr lang="es-ES" altLang="es-AR" sz="2400" b="1"/>
            </a:p>
          </p:txBody>
        </p:sp>
      </p:grpSp>
    </p:spTree>
    <p:extLst>
      <p:ext uri="{BB962C8B-B14F-4D97-AF65-F5344CB8AC3E}">
        <p14:creationId xmlns:p14="http://schemas.microsoft.com/office/powerpoint/2010/main" val="101439517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8" name="Rectangle 4"/>
          <p:cNvSpPr>
            <a:spLocks noGrp="1" noChangeArrowheads="1"/>
          </p:cNvSpPr>
          <p:nvPr>
            <p:ph type="title"/>
          </p:nvPr>
        </p:nvSpPr>
        <p:spPr>
          <a:gradFill rotWithShape="1">
            <a:gsLst>
              <a:gs pos="0">
                <a:srgbClr val="717413"/>
              </a:gs>
              <a:gs pos="50000">
                <a:srgbClr val="F5FA28"/>
              </a:gs>
              <a:gs pos="100000">
                <a:srgbClr val="717413"/>
              </a:gs>
            </a:gsLst>
            <a:lin ang="5400000" scaled="1"/>
          </a:gradFill>
          <a:ln>
            <a:solidFill>
              <a:schemeClr val="tx1"/>
            </a:solidFill>
            <a:miter lim="800000"/>
            <a:headEnd/>
            <a:tailEnd/>
          </a:ln>
        </p:spPr>
        <p:txBody>
          <a:bodyPr/>
          <a:lstStyle/>
          <a:p>
            <a:pPr eaLnBrk="1" hangingPunct="1"/>
            <a:r>
              <a:rPr lang="es-ES" altLang="es-AR" sz="3200" b="1" smtClean="0"/>
              <a:t>Complejos de la Cadena de transporte electrónico-Citocromo c</a:t>
            </a:r>
          </a:p>
        </p:txBody>
      </p:sp>
      <p:sp>
        <p:nvSpPr>
          <p:cNvPr id="67591" name="Text Box 7"/>
          <p:cNvSpPr txBox="1">
            <a:spLocks noChangeArrowheads="1"/>
          </p:cNvSpPr>
          <p:nvPr/>
        </p:nvSpPr>
        <p:spPr bwMode="auto">
          <a:xfrm>
            <a:off x="395288" y="1557338"/>
            <a:ext cx="8424862" cy="5226050"/>
          </a:xfrm>
          <a:prstGeom prst="rect">
            <a:avLst/>
          </a:prstGeom>
          <a:solidFill>
            <a:schemeClr val="bg1">
              <a:lumMod val="85000"/>
            </a:schemeClr>
          </a:solidFill>
          <a:ln w="9525">
            <a:solidFill>
              <a:srgbClr val="3399FF"/>
            </a:solidFill>
            <a:miter lim="800000"/>
            <a:headEnd/>
            <a:tailEnd/>
          </a:ln>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sz="2800" b="1" baseline="0" dirty="0"/>
              <a:t> </a:t>
            </a:r>
            <a:r>
              <a:rPr lang="es-ES" altLang="es-AR" sz="2800" b="1" u="sng" baseline="0" dirty="0"/>
              <a:t>Complejo enzimático</a:t>
            </a:r>
            <a:r>
              <a:rPr lang="es-ES" altLang="es-AR" sz="2800" b="1" baseline="0" dirty="0"/>
              <a:t>            </a:t>
            </a:r>
            <a:r>
              <a:rPr lang="es-ES" altLang="es-AR" sz="2800" b="1" u="sng" baseline="0" dirty="0"/>
              <a:t>Grupos  prostéticos</a:t>
            </a:r>
          </a:p>
          <a:p>
            <a:pPr eaLnBrk="1" hangingPunct="1"/>
            <a:endParaRPr lang="es-ES" altLang="es-AR" sz="2800" b="1" baseline="0" dirty="0"/>
          </a:p>
          <a:p>
            <a:pPr eaLnBrk="1" hangingPunct="1"/>
            <a:r>
              <a:rPr lang="es-ES" altLang="es-AR" sz="2800" b="1" baseline="0" dirty="0"/>
              <a:t>Complejo I (NADH deshidrogenasa) 	FMN, </a:t>
            </a:r>
            <a:r>
              <a:rPr lang="es-ES" altLang="es-AR" sz="2800" b="1" baseline="0" dirty="0" err="1"/>
              <a:t>FeS</a:t>
            </a:r>
            <a:endParaRPr lang="es-ES" altLang="es-AR" sz="2800" b="1" baseline="0" dirty="0"/>
          </a:p>
          <a:p>
            <a:pPr eaLnBrk="1" hangingPunct="1"/>
            <a:endParaRPr lang="es-ES" altLang="es-AR" sz="2800" b="1" baseline="0" dirty="0"/>
          </a:p>
          <a:p>
            <a:pPr eaLnBrk="1" hangingPunct="1"/>
            <a:r>
              <a:rPr lang="es-ES" altLang="es-AR" sz="2800" b="1" baseline="0" dirty="0"/>
              <a:t>Complejo II(</a:t>
            </a:r>
            <a:r>
              <a:rPr lang="es-ES" altLang="es-AR" sz="2800" b="1" baseline="0" dirty="0" err="1"/>
              <a:t>succinato</a:t>
            </a:r>
            <a:r>
              <a:rPr lang="es-ES" altLang="es-AR" sz="2800" b="1" baseline="0" dirty="0"/>
              <a:t> deshidrogenasa) </a:t>
            </a:r>
            <a:r>
              <a:rPr lang="es-ES" altLang="es-AR" sz="2800" b="1" baseline="0" dirty="0" err="1"/>
              <a:t>FAD,FeS</a:t>
            </a:r>
            <a:endParaRPr lang="es-ES" altLang="es-AR" sz="2800" b="1" baseline="0" dirty="0"/>
          </a:p>
          <a:p>
            <a:pPr eaLnBrk="1" hangingPunct="1"/>
            <a:endParaRPr lang="es-ES" altLang="es-AR" sz="2800" b="1" baseline="0" dirty="0"/>
          </a:p>
          <a:p>
            <a:pPr eaLnBrk="1" hangingPunct="1"/>
            <a:r>
              <a:rPr lang="es-ES" altLang="es-AR" sz="2800" b="1" baseline="0" dirty="0"/>
              <a:t>Complejo III (citocromo bc</a:t>
            </a:r>
            <a:r>
              <a:rPr lang="es-ES" altLang="es-AR" sz="2800" b="1" dirty="0"/>
              <a:t>1</a:t>
            </a:r>
            <a:r>
              <a:rPr lang="es-ES" altLang="es-AR" sz="2800" b="1" baseline="0" dirty="0"/>
              <a:t>)             </a:t>
            </a:r>
            <a:r>
              <a:rPr lang="es-ES" altLang="es-AR" sz="2800" b="1" baseline="0" dirty="0" smtClean="0"/>
              <a:t>    </a:t>
            </a:r>
            <a:r>
              <a:rPr lang="es-ES" altLang="es-AR" sz="2800" b="1" baseline="0" dirty="0" err="1" smtClean="0"/>
              <a:t>Hemo</a:t>
            </a:r>
            <a:r>
              <a:rPr lang="es-ES" altLang="es-AR" sz="2800" b="1" baseline="0" dirty="0"/>
              <a:t>, </a:t>
            </a:r>
            <a:r>
              <a:rPr lang="es-ES" altLang="es-AR" sz="2800" b="1" baseline="0" dirty="0" err="1"/>
              <a:t>FeS</a:t>
            </a:r>
            <a:endParaRPr lang="es-ES" altLang="es-AR" sz="2800" b="1" baseline="0" dirty="0"/>
          </a:p>
          <a:p>
            <a:pPr eaLnBrk="1" hangingPunct="1"/>
            <a:endParaRPr lang="es-ES" altLang="es-AR" sz="2800" b="1" baseline="0" dirty="0"/>
          </a:p>
          <a:p>
            <a:pPr eaLnBrk="1" hangingPunct="1"/>
            <a:r>
              <a:rPr lang="es-ES" altLang="es-AR" sz="2800" b="1" baseline="0" dirty="0"/>
              <a:t>Citocromo c                                          </a:t>
            </a:r>
            <a:r>
              <a:rPr lang="es-ES" altLang="es-AR" sz="2800" b="1" baseline="0" dirty="0" smtClean="0"/>
              <a:t>   </a:t>
            </a:r>
            <a:r>
              <a:rPr lang="es-ES" altLang="es-AR" sz="2800" b="1" baseline="0" dirty="0" err="1" smtClean="0"/>
              <a:t>Hemo</a:t>
            </a:r>
            <a:endParaRPr lang="es-ES" altLang="es-AR" sz="2800" b="1" baseline="0" dirty="0"/>
          </a:p>
          <a:p>
            <a:pPr eaLnBrk="1" hangingPunct="1"/>
            <a:endParaRPr lang="es-ES" altLang="es-AR" sz="2800" b="1" baseline="0" dirty="0"/>
          </a:p>
          <a:p>
            <a:pPr eaLnBrk="1" hangingPunct="1"/>
            <a:r>
              <a:rPr lang="es-ES" altLang="es-AR" sz="2800" b="1" baseline="0" dirty="0"/>
              <a:t>Complejo IV (citocromo oxidasa) </a:t>
            </a:r>
            <a:r>
              <a:rPr lang="es-ES" altLang="es-AR" sz="2800" b="1" baseline="0" dirty="0" smtClean="0"/>
              <a:t>         </a:t>
            </a:r>
            <a:r>
              <a:rPr lang="es-ES" altLang="es-AR" sz="2800" b="1" baseline="0" dirty="0" err="1" smtClean="0"/>
              <a:t>Hemo</a:t>
            </a:r>
            <a:r>
              <a:rPr lang="es-ES" altLang="es-AR" sz="2800" b="1" baseline="0" dirty="0"/>
              <a:t>, Cu</a:t>
            </a:r>
          </a:p>
          <a:p>
            <a:pPr eaLnBrk="1" hangingPunct="1"/>
            <a:r>
              <a:rPr lang="es-ES" altLang="es-AR" sz="2800" b="1" baseline="0" dirty="0"/>
              <a:t>     </a:t>
            </a:r>
          </a:p>
        </p:txBody>
      </p:sp>
    </p:spTree>
    <p:extLst>
      <p:ext uri="{BB962C8B-B14F-4D97-AF65-F5344CB8AC3E}">
        <p14:creationId xmlns:p14="http://schemas.microsoft.com/office/powerpoint/2010/main" val="258899003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257" name="Text Box 73"/>
          <p:cNvSpPr txBox="1">
            <a:spLocks noChangeArrowheads="1"/>
          </p:cNvSpPr>
          <p:nvPr/>
        </p:nvSpPr>
        <p:spPr bwMode="auto">
          <a:xfrm>
            <a:off x="3563938" y="4337050"/>
            <a:ext cx="2952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Cit.b /Centro Fe-S/ Cit c</a:t>
            </a:r>
            <a:r>
              <a:rPr lang="es-ES" altLang="es-AR" b="1"/>
              <a:t>1</a:t>
            </a:r>
            <a:endParaRPr lang="es-ES" altLang="es-AR" b="1" baseline="0"/>
          </a:p>
        </p:txBody>
      </p:sp>
      <p:grpSp>
        <p:nvGrpSpPr>
          <p:cNvPr id="2" name="Group 9"/>
          <p:cNvGrpSpPr>
            <a:grpSpLocks/>
          </p:cNvGrpSpPr>
          <p:nvPr/>
        </p:nvGrpSpPr>
        <p:grpSpPr bwMode="auto">
          <a:xfrm>
            <a:off x="2627313" y="2952750"/>
            <a:ext cx="1368425" cy="863600"/>
            <a:chOff x="5841" y="2041"/>
            <a:chExt cx="1080" cy="540"/>
          </a:xfrm>
        </p:grpSpPr>
        <p:sp>
          <p:nvSpPr>
            <p:cNvPr id="20553" name="Oval 10"/>
            <p:cNvSpPr>
              <a:spLocks noChangeArrowheads="1"/>
            </p:cNvSpPr>
            <p:nvPr/>
          </p:nvSpPr>
          <p:spPr bwMode="auto">
            <a:xfrm>
              <a:off x="5841" y="2041"/>
              <a:ext cx="1080" cy="540"/>
            </a:xfrm>
            <a:prstGeom prst="ellipse">
              <a:avLst/>
            </a:prstGeom>
            <a:solidFill>
              <a:srgbClr val="FF66FF"/>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54" name="Text Box 11"/>
            <p:cNvSpPr txBox="1">
              <a:spLocks noChangeArrowheads="1"/>
            </p:cNvSpPr>
            <p:nvPr/>
          </p:nvSpPr>
          <p:spPr bwMode="auto">
            <a:xfrm>
              <a:off x="5841" y="2130"/>
              <a:ext cx="1080"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Coenzima   </a:t>
              </a:r>
            </a:p>
            <a:p>
              <a:pPr eaLnBrk="1" hangingPunct="1"/>
              <a:r>
                <a:rPr lang="es-ES" altLang="es-AR" b="1" baseline="0"/>
                <a:t>       Q</a:t>
              </a:r>
            </a:p>
          </p:txBody>
        </p:sp>
      </p:grpSp>
      <p:grpSp>
        <p:nvGrpSpPr>
          <p:cNvPr id="3" name="Group 15"/>
          <p:cNvGrpSpPr>
            <a:grpSpLocks/>
          </p:cNvGrpSpPr>
          <p:nvPr/>
        </p:nvGrpSpPr>
        <p:grpSpPr bwMode="auto">
          <a:xfrm>
            <a:off x="6588125" y="4437063"/>
            <a:ext cx="2168525" cy="1989137"/>
            <a:chOff x="5295" y="6997"/>
            <a:chExt cx="2166" cy="2160"/>
          </a:xfrm>
        </p:grpSpPr>
        <p:sp>
          <p:nvSpPr>
            <p:cNvPr id="20544" name="Oval 16"/>
            <p:cNvSpPr>
              <a:spLocks noChangeArrowheads="1"/>
            </p:cNvSpPr>
            <p:nvPr/>
          </p:nvSpPr>
          <p:spPr bwMode="auto">
            <a:xfrm>
              <a:off x="5295" y="6997"/>
              <a:ext cx="1440" cy="1800"/>
            </a:xfrm>
            <a:prstGeom prst="ellipse">
              <a:avLst/>
            </a:prstGeom>
            <a:solidFill>
              <a:srgbClr val="339966"/>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45" name="Text Box 17"/>
            <p:cNvSpPr txBox="1">
              <a:spLocks noChangeArrowheads="1"/>
            </p:cNvSpPr>
            <p:nvPr/>
          </p:nvSpPr>
          <p:spPr bwMode="auto">
            <a:xfrm>
              <a:off x="5475" y="7357"/>
              <a:ext cx="900" cy="360"/>
            </a:xfrm>
            <a:prstGeom prst="rect">
              <a:avLst/>
            </a:prstGeom>
            <a:solidFill>
              <a:srgbClr val="FFFF99"/>
            </a:solidFill>
            <a:ln w="9525">
              <a:solidFill>
                <a:srgbClr val="000000"/>
              </a:solidFill>
              <a:miter lim="800000"/>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Fe/Cu</a:t>
              </a:r>
              <a:endParaRPr lang="es-ES" altLang="es-AR" baseline="0"/>
            </a:p>
          </p:txBody>
        </p:sp>
        <p:sp>
          <p:nvSpPr>
            <p:cNvPr id="20546" name="Text Box 18"/>
            <p:cNvSpPr txBox="1">
              <a:spLocks noChangeArrowheads="1"/>
            </p:cNvSpPr>
            <p:nvPr/>
          </p:nvSpPr>
          <p:spPr bwMode="auto">
            <a:xfrm>
              <a:off x="5475" y="8077"/>
              <a:ext cx="900" cy="360"/>
            </a:xfrm>
            <a:prstGeom prst="rect">
              <a:avLst/>
            </a:prstGeom>
            <a:solidFill>
              <a:srgbClr val="FFFF99"/>
            </a:solidFill>
            <a:ln w="9525">
              <a:solidFill>
                <a:srgbClr val="000000"/>
              </a:solidFill>
              <a:miter lim="800000"/>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Fe/Cu</a:t>
              </a:r>
              <a:endParaRPr lang="es-ES" altLang="es-AR" baseline="0"/>
            </a:p>
          </p:txBody>
        </p:sp>
        <p:grpSp>
          <p:nvGrpSpPr>
            <p:cNvPr id="20547" name="Group 19"/>
            <p:cNvGrpSpPr>
              <a:grpSpLocks/>
            </p:cNvGrpSpPr>
            <p:nvPr/>
          </p:nvGrpSpPr>
          <p:grpSpPr bwMode="auto">
            <a:xfrm>
              <a:off x="6921" y="8617"/>
              <a:ext cx="540" cy="540"/>
              <a:chOff x="7101" y="8437"/>
              <a:chExt cx="540" cy="540"/>
            </a:xfrm>
          </p:grpSpPr>
          <p:sp>
            <p:nvSpPr>
              <p:cNvPr id="20551" name="Oval 20"/>
              <p:cNvSpPr>
                <a:spLocks noChangeArrowheads="1"/>
              </p:cNvSpPr>
              <p:nvPr/>
            </p:nvSpPr>
            <p:spPr bwMode="auto">
              <a:xfrm>
                <a:off x="7101" y="8437"/>
                <a:ext cx="540" cy="540"/>
              </a:xfrm>
              <a:prstGeom prst="ellipse">
                <a:avLst/>
              </a:prstGeom>
              <a:solidFill>
                <a:srgbClr val="FF0000"/>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52" name="Text Box 21"/>
              <p:cNvSpPr txBox="1">
                <a:spLocks noChangeArrowheads="1"/>
              </p:cNvSpPr>
              <p:nvPr/>
            </p:nvSpPr>
            <p:spPr bwMode="auto">
              <a:xfrm>
                <a:off x="7101" y="8483"/>
                <a:ext cx="540"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O</a:t>
                </a:r>
                <a:r>
                  <a:rPr lang="es-ES" altLang="es-AR" b="1"/>
                  <a:t>2</a:t>
                </a:r>
                <a:endParaRPr lang="es-ES" altLang="es-AR" baseline="0"/>
              </a:p>
            </p:txBody>
          </p:sp>
        </p:grpSp>
        <p:sp>
          <p:nvSpPr>
            <p:cNvPr id="20548" name="Line 22"/>
            <p:cNvSpPr>
              <a:spLocks noChangeShapeType="1"/>
            </p:cNvSpPr>
            <p:nvPr/>
          </p:nvSpPr>
          <p:spPr bwMode="auto">
            <a:xfrm>
              <a:off x="5835" y="7717"/>
              <a:ext cx="0" cy="36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20549" name="Line 23"/>
            <p:cNvSpPr>
              <a:spLocks noChangeShapeType="1"/>
            </p:cNvSpPr>
            <p:nvPr/>
          </p:nvSpPr>
          <p:spPr bwMode="auto">
            <a:xfrm>
              <a:off x="6375" y="8257"/>
              <a:ext cx="540" cy="36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20550" name="Text Box 24"/>
            <p:cNvSpPr txBox="1">
              <a:spLocks noChangeArrowheads="1"/>
            </p:cNvSpPr>
            <p:nvPr/>
          </p:nvSpPr>
          <p:spPr bwMode="auto">
            <a:xfrm>
              <a:off x="6195" y="7717"/>
              <a:ext cx="540"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IV</a:t>
              </a:r>
              <a:endParaRPr lang="es-ES" altLang="es-AR" baseline="0"/>
            </a:p>
          </p:txBody>
        </p:sp>
      </p:grpSp>
      <p:grpSp>
        <p:nvGrpSpPr>
          <p:cNvPr id="5" name="Group 45"/>
          <p:cNvGrpSpPr>
            <a:grpSpLocks/>
          </p:cNvGrpSpPr>
          <p:nvPr/>
        </p:nvGrpSpPr>
        <p:grpSpPr bwMode="auto">
          <a:xfrm>
            <a:off x="2627313" y="863600"/>
            <a:ext cx="1439862" cy="1296988"/>
            <a:chOff x="7031" y="2778"/>
            <a:chExt cx="1330" cy="1440"/>
          </a:xfrm>
        </p:grpSpPr>
        <p:sp>
          <p:nvSpPr>
            <p:cNvPr id="20535" name="Oval 46"/>
            <p:cNvSpPr>
              <a:spLocks noChangeArrowheads="1"/>
            </p:cNvSpPr>
            <p:nvPr/>
          </p:nvSpPr>
          <p:spPr bwMode="auto">
            <a:xfrm>
              <a:off x="7031" y="2778"/>
              <a:ext cx="1260" cy="1440"/>
            </a:xfrm>
            <a:prstGeom prst="ellipse">
              <a:avLst/>
            </a:prstGeom>
            <a:solidFill>
              <a:srgbClr val="339966"/>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nvGrpSpPr>
            <p:cNvPr id="20536" name="Group 47"/>
            <p:cNvGrpSpPr>
              <a:grpSpLocks/>
            </p:cNvGrpSpPr>
            <p:nvPr/>
          </p:nvGrpSpPr>
          <p:grpSpPr bwMode="auto">
            <a:xfrm>
              <a:off x="7201" y="2891"/>
              <a:ext cx="900" cy="540"/>
              <a:chOff x="5841" y="2041"/>
              <a:chExt cx="1080" cy="540"/>
            </a:xfrm>
          </p:grpSpPr>
          <p:sp>
            <p:nvSpPr>
              <p:cNvPr id="20542" name="Oval 48"/>
              <p:cNvSpPr>
                <a:spLocks noChangeArrowheads="1"/>
              </p:cNvSpPr>
              <p:nvPr/>
            </p:nvSpPr>
            <p:spPr bwMode="auto">
              <a:xfrm>
                <a:off x="5841" y="2041"/>
                <a:ext cx="1080" cy="540"/>
              </a:xfrm>
              <a:prstGeom prst="ellipse">
                <a:avLst/>
              </a:prstGeom>
              <a:solidFill>
                <a:srgbClr val="FF99FF"/>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43" name="Text Box 49"/>
              <p:cNvSpPr txBox="1">
                <a:spLocks noChangeArrowheads="1"/>
              </p:cNvSpPr>
              <p:nvPr/>
            </p:nvSpPr>
            <p:spPr bwMode="auto">
              <a:xfrm>
                <a:off x="5841" y="2130"/>
                <a:ext cx="1080"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FAD</a:t>
                </a:r>
                <a:endParaRPr lang="es-ES" altLang="es-AR" baseline="0"/>
              </a:p>
            </p:txBody>
          </p:sp>
        </p:grpSp>
        <p:grpSp>
          <p:nvGrpSpPr>
            <p:cNvPr id="20537" name="Group 50"/>
            <p:cNvGrpSpPr>
              <a:grpSpLocks/>
            </p:cNvGrpSpPr>
            <p:nvPr/>
          </p:nvGrpSpPr>
          <p:grpSpPr bwMode="auto">
            <a:xfrm>
              <a:off x="7281" y="3577"/>
              <a:ext cx="1080" cy="540"/>
              <a:chOff x="6021" y="4748"/>
              <a:chExt cx="1080" cy="540"/>
            </a:xfrm>
          </p:grpSpPr>
          <p:sp>
            <p:nvSpPr>
              <p:cNvPr id="20540" name="Oval 51"/>
              <p:cNvSpPr>
                <a:spLocks noChangeArrowheads="1"/>
              </p:cNvSpPr>
              <p:nvPr/>
            </p:nvSpPr>
            <p:spPr bwMode="auto">
              <a:xfrm>
                <a:off x="6021" y="4748"/>
                <a:ext cx="720" cy="540"/>
              </a:xfrm>
              <a:prstGeom prst="ellipse">
                <a:avLst/>
              </a:prstGeom>
              <a:solidFill>
                <a:srgbClr val="FF9900"/>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41" name="Text Box 52"/>
              <p:cNvSpPr txBox="1">
                <a:spLocks noChangeArrowheads="1"/>
              </p:cNvSpPr>
              <p:nvPr/>
            </p:nvSpPr>
            <p:spPr bwMode="auto">
              <a:xfrm>
                <a:off x="6021" y="4837"/>
                <a:ext cx="1080"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Fe-S</a:t>
                </a:r>
                <a:endParaRPr lang="es-ES" altLang="es-AR" baseline="0"/>
              </a:p>
            </p:txBody>
          </p:sp>
        </p:grpSp>
        <p:sp>
          <p:nvSpPr>
            <p:cNvPr id="20538" name="Line 53"/>
            <p:cNvSpPr>
              <a:spLocks noChangeShapeType="1"/>
            </p:cNvSpPr>
            <p:nvPr/>
          </p:nvSpPr>
          <p:spPr bwMode="auto">
            <a:xfrm>
              <a:off x="7641" y="3397"/>
              <a:ext cx="0" cy="18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20539" name="Text Box 54"/>
            <p:cNvSpPr txBox="1">
              <a:spLocks noChangeArrowheads="1"/>
            </p:cNvSpPr>
            <p:nvPr/>
          </p:nvSpPr>
          <p:spPr bwMode="auto">
            <a:xfrm>
              <a:off x="7821" y="3397"/>
              <a:ext cx="540"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II</a:t>
              </a:r>
              <a:endParaRPr lang="es-ES" altLang="es-AR" baseline="0"/>
            </a:p>
          </p:txBody>
        </p:sp>
      </p:grpSp>
      <p:sp>
        <p:nvSpPr>
          <p:cNvPr id="93241" name="AutoShape 57"/>
          <p:cNvSpPr>
            <a:spLocks noChangeArrowheads="1"/>
          </p:cNvSpPr>
          <p:nvPr/>
        </p:nvSpPr>
        <p:spPr bwMode="auto">
          <a:xfrm>
            <a:off x="3924300" y="863600"/>
            <a:ext cx="288925" cy="504825"/>
          </a:xfrm>
          <a:prstGeom prst="curvedRightArrow">
            <a:avLst>
              <a:gd name="adj1" fmla="val 34945"/>
              <a:gd name="adj2" fmla="val 69890"/>
              <a:gd name="adj3" fmla="val 33333"/>
            </a:avLst>
          </a:prstGeom>
          <a:solidFill>
            <a:schemeClr val="accent1"/>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93245" name="AutoShape 61"/>
          <p:cNvSpPr>
            <a:spLocks noChangeArrowheads="1"/>
          </p:cNvSpPr>
          <p:nvPr/>
        </p:nvSpPr>
        <p:spPr bwMode="auto">
          <a:xfrm rot="5400000">
            <a:off x="3060700" y="2447925"/>
            <a:ext cx="574675" cy="288925"/>
          </a:xfrm>
          <a:prstGeom prst="rightArrow">
            <a:avLst>
              <a:gd name="adj1" fmla="val 50000"/>
              <a:gd name="adj2" fmla="val 49725"/>
            </a:avLst>
          </a:prstGeom>
          <a:solidFill>
            <a:srgbClr val="B03C6B"/>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93246" name="AutoShape 62"/>
          <p:cNvSpPr>
            <a:spLocks noChangeArrowheads="1"/>
          </p:cNvSpPr>
          <p:nvPr/>
        </p:nvSpPr>
        <p:spPr bwMode="auto">
          <a:xfrm rot="5211883">
            <a:off x="7131050" y="3967163"/>
            <a:ext cx="504825" cy="288925"/>
          </a:xfrm>
          <a:prstGeom prst="rightArrow">
            <a:avLst>
              <a:gd name="adj1" fmla="val 50000"/>
              <a:gd name="adj2" fmla="val 43681"/>
            </a:avLst>
          </a:prstGeom>
          <a:solidFill>
            <a:srgbClr val="B03C6B"/>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93248" name="AutoShape 64"/>
          <p:cNvSpPr>
            <a:spLocks noChangeArrowheads="1"/>
          </p:cNvSpPr>
          <p:nvPr/>
        </p:nvSpPr>
        <p:spPr bwMode="auto">
          <a:xfrm>
            <a:off x="6516688" y="3313113"/>
            <a:ext cx="360362" cy="288925"/>
          </a:xfrm>
          <a:prstGeom prst="rightArrow">
            <a:avLst>
              <a:gd name="adj1" fmla="val 50000"/>
              <a:gd name="adj2" fmla="val 31181"/>
            </a:avLst>
          </a:prstGeom>
          <a:solidFill>
            <a:srgbClr val="B03C6B"/>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93253" name="Text Box 69"/>
          <p:cNvSpPr txBox="1">
            <a:spLocks noChangeArrowheads="1"/>
          </p:cNvSpPr>
          <p:nvPr/>
        </p:nvSpPr>
        <p:spPr bwMode="auto">
          <a:xfrm>
            <a:off x="2627313" y="4797425"/>
            <a:ext cx="2016125" cy="1058863"/>
          </a:xfrm>
          <a:prstGeom prst="rect">
            <a:avLst/>
          </a:prstGeom>
          <a:noFill/>
          <a:ln w="9525">
            <a:solidFill>
              <a:srgbClr val="3399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1400" u="sng" baseline="0">
                <a:solidFill>
                  <a:srgbClr val="0000FF"/>
                </a:solidFill>
              </a:rPr>
              <a:t>Complejo III</a:t>
            </a:r>
          </a:p>
          <a:p>
            <a:pPr eaLnBrk="1" hangingPunct="1">
              <a:spcBef>
                <a:spcPct val="50000"/>
              </a:spcBef>
            </a:pPr>
            <a:r>
              <a:rPr lang="es-ES" altLang="es-AR" sz="1400" i="1" baseline="0">
                <a:solidFill>
                  <a:srgbClr val="0000FF"/>
                </a:solidFill>
              </a:rPr>
              <a:t>CITOCROMO C –COENZIMA Q OXIDO REDUCTASA</a:t>
            </a:r>
          </a:p>
        </p:txBody>
      </p:sp>
      <p:sp>
        <p:nvSpPr>
          <p:cNvPr id="93254" name="Text Box 70"/>
          <p:cNvSpPr txBox="1">
            <a:spLocks noChangeArrowheads="1"/>
          </p:cNvSpPr>
          <p:nvPr/>
        </p:nvSpPr>
        <p:spPr bwMode="auto">
          <a:xfrm>
            <a:off x="5219700" y="5445125"/>
            <a:ext cx="1368425" cy="846138"/>
          </a:xfrm>
          <a:prstGeom prst="rect">
            <a:avLst/>
          </a:prstGeom>
          <a:noFill/>
          <a:ln w="9525">
            <a:solidFill>
              <a:srgbClr val="3399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1400" u="sng" baseline="0">
                <a:solidFill>
                  <a:srgbClr val="0000FF"/>
                </a:solidFill>
              </a:rPr>
              <a:t>Complejo IV</a:t>
            </a:r>
          </a:p>
          <a:p>
            <a:pPr eaLnBrk="1" hangingPunct="1">
              <a:spcBef>
                <a:spcPct val="50000"/>
              </a:spcBef>
            </a:pPr>
            <a:r>
              <a:rPr lang="es-ES" altLang="es-AR" sz="1400" i="1" baseline="0">
                <a:solidFill>
                  <a:srgbClr val="0000FF"/>
                </a:solidFill>
              </a:rPr>
              <a:t>CITOCROMO OXIDASA</a:t>
            </a:r>
          </a:p>
        </p:txBody>
      </p:sp>
      <p:sp>
        <p:nvSpPr>
          <p:cNvPr id="93255" name="Text Box 71"/>
          <p:cNvSpPr txBox="1">
            <a:spLocks noChangeArrowheads="1"/>
          </p:cNvSpPr>
          <p:nvPr/>
        </p:nvSpPr>
        <p:spPr bwMode="auto">
          <a:xfrm>
            <a:off x="8135938" y="4752975"/>
            <a:ext cx="1008062"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Cit.a</a:t>
            </a:r>
          </a:p>
          <a:p>
            <a:pPr eaLnBrk="1" hangingPunct="1">
              <a:spcBef>
                <a:spcPct val="50000"/>
              </a:spcBef>
            </a:pPr>
            <a:r>
              <a:rPr lang="es-ES" altLang="es-AR" b="1" baseline="0"/>
              <a:t>Cit a</a:t>
            </a:r>
            <a:r>
              <a:rPr lang="es-ES" altLang="es-AR" b="1"/>
              <a:t>3</a:t>
            </a:r>
            <a:endParaRPr lang="es-ES" altLang="es-AR" b="1" baseline="0"/>
          </a:p>
        </p:txBody>
      </p:sp>
      <p:sp>
        <p:nvSpPr>
          <p:cNvPr id="93256" name="Text Box 72"/>
          <p:cNvSpPr txBox="1">
            <a:spLocks noChangeArrowheads="1"/>
          </p:cNvSpPr>
          <p:nvPr/>
        </p:nvSpPr>
        <p:spPr bwMode="auto">
          <a:xfrm>
            <a:off x="8172450" y="2952750"/>
            <a:ext cx="1008063"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Cit.c</a:t>
            </a:r>
          </a:p>
          <a:p>
            <a:pPr eaLnBrk="1" hangingPunct="1">
              <a:spcBef>
                <a:spcPct val="50000"/>
              </a:spcBef>
            </a:pPr>
            <a:endParaRPr lang="es-ES" altLang="es-AR" b="1" baseline="0"/>
          </a:p>
        </p:txBody>
      </p:sp>
      <p:grpSp>
        <p:nvGrpSpPr>
          <p:cNvPr id="8" name="Group 12"/>
          <p:cNvGrpSpPr>
            <a:grpSpLocks/>
          </p:cNvGrpSpPr>
          <p:nvPr/>
        </p:nvGrpSpPr>
        <p:grpSpPr bwMode="auto">
          <a:xfrm>
            <a:off x="6877050" y="2952750"/>
            <a:ext cx="1304925" cy="790575"/>
            <a:chOff x="5301" y="6097"/>
            <a:chExt cx="1260" cy="720"/>
          </a:xfrm>
        </p:grpSpPr>
        <p:sp>
          <p:nvSpPr>
            <p:cNvPr id="20533" name="Oval 13"/>
            <p:cNvSpPr>
              <a:spLocks noChangeArrowheads="1"/>
            </p:cNvSpPr>
            <p:nvPr/>
          </p:nvSpPr>
          <p:spPr bwMode="auto">
            <a:xfrm>
              <a:off x="5301" y="6097"/>
              <a:ext cx="1260" cy="720"/>
            </a:xfrm>
            <a:prstGeom prst="ellipse">
              <a:avLst/>
            </a:prstGeom>
            <a:solidFill>
              <a:srgbClr val="339966"/>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34" name="Text Box 14"/>
            <p:cNvSpPr txBox="1">
              <a:spLocks noChangeArrowheads="1"/>
            </p:cNvSpPr>
            <p:nvPr/>
          </p:nvSpPr>
          <p:spPr bwMode="auto">
            <a:xfrm>
              <a:off x="5661" y="6277"/>
              <a:ext cx="540" cy="360"/>
            </a:xfrm>
            <a:prstGeom prst="rect">
              <a:avLst/>
            </a:prstGeom>
            <a:solidFill>
              <a:srgbClr val="FFFF99"/>
            </a:solidFill>
            <a:ln w="9525">
              <a:solidFill>
                <a:srgbClr val="000000"/>
              </a:solidFill>
              <a:miter lim="800000"/>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aseline="0"/>
                <a:t>Fe</a:t>
              </a:r>
            </a:p>
          </p:txBody>
        </p:sp>
      </p:grpSp>
      <p:grpSp>
        <p:nvGrpSpPr>
          <p:cNvPr id="9" name="Group 80"/>
          <p:cNvGrpSpPr>
            <a:grpSpLocks/>
          </p:cNvGrpSpPr>
          <p:nvPr/>
        </p:nvGrpSpPr>
        <p:grpSpPr bwMode="auto">
          <a:xfrm>
            <a:off x="4391025" y="2662238"/>
            <a:ext cx="1981200" cy="1487487"/>
            <a:chOff x="2766" y="1677"/>
            <a:chExt cx="1248" cy="937"/>
          </a:xfrm>
        </p:grpSpPr>
        <p:grpSp>
          <p:nvGrpSpPr>
            <p:cNvPr id="20523" name="Group 79"/>
            <p:cNvGrpSpPr>
              <a:grpSpLocks/>
            </p:cNvGrpSpPr>
            <p:nvPr/>
          </p:nvGrpSpPr>
          <p:grpSpPr bwMode="auto">
            <a:xfrm>
              <a:off x="2766" y="1677"/>
              <a:ext cx="1248" cy="937"/>
              <a:chOff x="2789" y="1678"/>
              <a:chExt cx="1248" cy="937"/>
            </a:xfrm>
          </p:grpSpPr>
          <p:grpSp>
            <p:nvGrpSpPr>
              <p:cNvPr id="20526" name="Group 77"/>
              <p:cNvGrpSpPr>
                <a:grpSpLocks/>
              </p:cNvGrpSpPr>
              <p:nvPr/>
            </p:nvGrpSpPr>
            <p:grpSpPr bwMode="auto">
              <a:xfrm>
                <a:off x="2789" y="1678"/>
                <a:ext cx="1248" cy="937"/>
                <a:chOff x="2789" y="1706"/>
                <a:chExt cx="1248" cy="937"/>
              </a:xfrm>
            </p:grpSpPr>
            <p:sp>
              <p:nvSpPr>
                <p:cNvPr id="20531" name="Oval 26"/>
                <p:cNvSpPr>
                  <a:spLocks noChangeArrowheads="1"/>
                </p:cNvSpPr>
                <p:nvPr/>
              </p:nvSpPr>
              <p:spPr bwMode="auto">
                <a:xfrm rot="-5400000">
                  <a:off x="2944" y="1551"/>
                  <a:ext cx="937" cy="1248"/>
                </a:xfrm>
                <a:prstGeom prst="ellipse">
                  <a:avLst/>
                </a:prstGeom>
                <a:solidFill>
                  <a:srgbClr val="339966"/>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32" name="Text Box 29"/>
                <p:cNvSpPr txBox="1">
                  <a:spLocks noChangeArrowheads="1"/>
                </p:cNvSpPr>
                <p:nvPr/>
              </p:nvSpPr>
              <p:spPr bwMode="auto">
                <a:xfrm>
                  <a:off x="3186" y="2093"/>
                  <a:ext cx="783"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Fe-S</a:t>
                  </a:r>
                  <a:endParaRPr lang="es-ES" altLang="es-AR" baseline="0"/>
                </a:p>
              </p:txBody>
            </p:sp>
          </p:grpSp>
          <p:sp>
            <p:nvSpPr>
              <p:cNvPr id="20527" name="Text Box 31"/>
              <p:cNvSpPr txBox="1">
                <a:spLocks noChangeArrowheads="1"/>
              </p:cNvSpPr>
              <p:nvPr/>
            </p:nvSpPr>
            <p:spPr bwMode="auto">
              <a:xfrm>
                <a:off x="2828" y="2093"/>
                <a:ext cx="324" cy="220"/>
              </a:xfrm>
              <a:prstGeom prst="rect">
                <a:avLst/>
              </a:prstGeom>
              <a:solidFill>
                <a:srgbClr val="FFFF99"/>
              </a:solidFill>
              <a:ln w="9525">
                <a:solidFill>
                  <a:srgbClr val="000000"/>
                </a:solidFill>
                <a:miter lim="800000"/>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aseline="0"/>
                  <a:t>Fe</a:t>
                </a:r>
              </a:p>
            </p:txBody>
          </p:sp>
          <p:sp>
            <p:nvSpPr>
              <p:cNvPr id="20528" name="Oval 28"/>
              <p:cNvSpPr>
                <a:spLocks noChangeArrowheads="1"/>
              </p:cNvSpPr>
              <p:nvPr/>
            </p:nvSpPr>
            <p:spPr bwMode="auto">
              <a:xfrm>
                <a:off x="3198" y="2069"/>
                <a:ext cx="453" cy="272"/>
              </a:xfrm>
              <a:prstGeom prst="ellipse">
                <a:avLst/>
              </a:prstGeom>
              <a:solidFill>
                <a:srgbClr val="FF9900"/>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_tradnl" altLang="es-AR" baseline="0"/>
                  <a:t>Fe</a:t>
                </a:r>
              </a:p>
            </p:txBody>
          </p:sp>
          <p:sp>
            <p:nvSpPr>
              <p:cNvPr id="20529" name="Text Box 30"/>
              <p:cNvSpPr txBox="1">
                <a:spLocks noChangeArrowheads="1"/>
              </p:cNvSpPr>
              <p:nvPr/>
            </p:nvSpPr>
            <p:spPr bwMode="auto">
              <a:xfrm>
                <a:off x="3714" y="2098"/>
                <a:ext cx="300" cy="243"/>
              </a:xfrm>
              <a:prstGeom prst="rect">
                <a:avLst/>
              </a:prstGeom>
              <a:solidFill>
                <a:srgbClr val="FFFF99"/>
              </a:solidFill>
              <a:ln w="9525">
                <a:solidFill>
                  <a:srgbClr val="000000"/>
                </a:solidFill>
                <a:miter lim="800000"/>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aseline="0"/>
                  <a:t>Fe</a:t>
                </a:r>
              </a:p>
            </p:txBody>
          </p:sp>
          <p:sp>
            <p:nvSpPr>
              <p:cNvPr id="20530" name="Line 33"/>
              <p:cNvSpPr>
                <a:spLocks noChangeShapeType="1"/>
              </p:cNvSpPr>
              <p:nvPr/>
            </p:nvSpPr>
            <p:spPr bwMode="auto">
              <a:xfrm rot="-5400000">
                <a:off x="3738" y="2150"/>
                <a:ext cx="0" cy="99"/>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grpSp>
        <p:sp>
          <p:nvSpPr>
            <p:cNvPr id="20524" name="Text Box 34"/>
            <p:cNvSpPr txBox="1">
              <a:spLocks noChangeArrowheads="1"/>
            </p:cNvSpPr>
            <p:nvPr/>
          </p:nvSpPr>
          <p:spPr bwMode="auto">
            <a:xfrm rot="-176587">
              <a:off x="3259" y="1774"/>
              <a:ext cx="391"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III</a:t>
              </a:r>
              <a:endParaRPr lang="es-ES" altLang="es-AR" baseline="0"/>
            </a:p>
          </p:txBody>
        </p:sp>
        <p:sp>
          <p:nvSpPr>
            <p:cNvPr id="20525" name="Line 32"/>
            <p:cNvSpPr>
              <a:spLocks noChangeShapeType="1"/>
            </p:cNvSpPr>
            <p:nvPr/>
          </p:nvSpPr>
          <p:spPr bwMode="auto">
            <a:xfrm rot="-5400000">
              <a:off x="3204" y="2150"/>
              <a:ext cx="0" cy="99"/>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grpSp>
      <p:sp>
        <p:nvSpPr>
          <p:cNvPr id="93239" name="Text Box 55"/>
          <p:cNvSpPr txBox="1">
            <a:spLocks noChangeArrowheads="1"/>
          </p:cNvSpPr>
          <p:nvPr/>
        </p:nvSpPr>
        <p:spPr bwMode="auto">
          <a:xfrm>
            <a:off x="4284663" y="549275"/>
            <a:ext cx="1512887" cy="360363"/>
          </a:xfrm>
          <a:prstGeom prst="rect">
            <a:avLst/>
          </a:prstGeom>
          <a:solidFill>
            <a:schemeClr val="accent1"/>
          </a:solidFill>
          <a:ln w="9525">
            <a:solidFill>
              <a:srgbClr val="0000FF"/>
            </a:solidFill>
            <a:miter lim="800000"/>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solidFill>
                  <a:srgbClr val="000000"/>
                </a:solidFill>
              </a:rPr>
              <a:t>Fumarato</a:t>
            </a:r>
            <a:endParaRPr lang="es-ES" altLang="es-AR" baseline="0"/>
          </a:p>
        </p:txBody>
      </p:sp>
      <p:sp>
        <p:nvSpPr>
          <p:cNvPr id="93240" name="Text Box 56"/>
          <p:cNvSpPr txBox="1">
            <a:spLocks noChangeArrowheads="1"/>
          </p:cNvSpPr>
          <p:nvPr/>
        </p:nvSpPr>
        <p:spPr bwMode="auto">
          <a:xfrm>
            <a:off x="4356100" y="1196975"/>
            <a:ext cx="1439863" cy="431800"/>
          </a:xfrm>
          <a:prstGeom prst="rect">
            <a:avLst/>
          </a:prstGeom>
          <a:solidFill>
            <a:schemeClr val="accent1"/>
          </a:solidFill>
          <a:ln w="9525">
            <a:solidFill>
              <a:srgbClr val="0000FF"/>
            </a:solidFill>
            <a:miter lim="800000"/>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solidFill>
                  <a:srgbClr val="000000"/>
                </a:solidFill>
              </a:rPr>
              <a:t>Succinato</a:t>
            </a:r>
            <a:endParaRPr lang="es-ES" altLang="es-AR" b="1" baseline="0"/>
          </a:p>
        </p:txBody>
      </p:sp>
      <p:sp>
        <p:nvSpPr>
          <p:cNvPr id="93244" name="AutoShape 60"/>
          <p:cNvSpPr>
            <a:spLocks noChangeArrowheads="1"/>
          </p:cNvSpPr>
          <p:nvPr/>
        </p:nvSpPr>
        <p:spPr bwMode="auto">
          <a:xfrm>
            <a:off x="2195513" y="3284538"/>
            <a:ext cx="360362" cy="288925"/>
          </a:xfrm>
          <a:prstGeom prst="rightArrow">
            <a:avLst>
              <a:gd name="adj1" fmla="val 50000"/>
              <a:gd name="adj2" fmla="val 31181"/>
            </a:avLst>
          </a:prstGeom>
          <a:solidFill>
            <a:srgbClr val="B03C6B"/>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93247" name="AutoShape 63"/>
          <p:cNvSpPr>
            <a:spLocks noChangeArrowheads="1"/>
          </p:cNvSpPr>
          <p:nvPr/>
        </p:nvSpPr>
        <p:spPr bwMode="auto">
          <a:xfrm>
            <a:off x="4067175" y="3284538"/>
            <a:ext cx="360363" cy="288925"/>
          </a:xfrm>
          <a:prstGeom prst="rightArrow">
            <a:avLst>
              <a:gd name="adj1" fmla="val 50000"/>
              <a:gd name="adj2" fmla="val 31181"/>
            </a:avLst>
          </a:prstGeom>
          <a:solidFill>
            <a:srgbClr val="B03C6B"/>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93252" name="Text Box 68"/>
          <p:cNvSpPr txBox="1">
            <a:spLocks noChangeArrowheads="1"/>
          </p:cNvSpPr>
          <p:nvPr/>
        </p:nvSpPr>
        <p:spPr bwMode="auto">
          <a:xfrm>
            <a:off x="6084888" y="549275"/>
            <a:ext cx="1943100" cy="846138"/>
          </a:xfrm>
          <a:prstGeom prst="rect">
            <a:avLst/>
          </a:prstGeom>
          <a:noFill/>
          <a:ln w="9525">
            <a:solidFill>
              <a:srgbClr val="3399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1400" u="sng" baseline="0">
                <a:solidFill>
                  <a:srgbClr val="0000FF"/>
                </a:solidFill>
              </a:rPr>
              <a:t>Complejo II</a:t>
            </a:r>
          </a:p>
          <a:p>
            <a:pPr eaLnBrk="1" hangingPunct="1">
              <a:spcBef>
                <a:spcPct val="50000"/>
              </a:spcBef>
            </a:pPr>
            <a:r>
              <a:rPr lang="es-ES" altLang="es-AR" sz="1400" i="1" baseline="0">
                <a:solidFill>
                  <a:srgbClr val="0000FF"/>
                </a:solidFill>
              </a:rPr>
              <a:t>SUCCINATO DESHIDROGENASA</a:t>
            </a:r>
          </a:p>
        </p:txBody>
      </p:sp>
      <p:grpSp>
        <p:nvGrpSpPr>
          <p:cNvPr id="20501" name="Group 81"/>
          <p:cNvGrpSpPr>
            <a:grpSpLocks/>
          </p:cNvGrpSpPr>
          <p:nvPr/>
        </p:nvGrpSpPr>
        <p:grpSpPr bwMode="auto">
          <a:xfrm>
            <a:off x="0" y="1196975"/>
            <a:ext cx="2303463" cy="2663825"/>
            <a:chOff x="23" y="771"/>
            <a:chExt cx="1451" cy="1678"/>
          </a:xfrm>
        </p:grpSpPr>
        <p:grpSp>
          <p:nvGrpSpPr>
            <p:cNvPr id="20506" name="Group 6"/>
            <p:cNvGrpSpPr>
              <a:grpSpLocks/>
            </p:cNvGrpSpPr>
            <p:nvPr/>
          </p:nvGrpSpPr>
          <p:grpSpPr bwMode="auto">
            <a:xfrm>
              <a:off x="385" y="771"/>
              <a:ext cx="590" cy="408"/>
              <a:chOff x="5841" y="2041"/>
              <a:chExt cx="1080" cy="540"/>
            </a:xfrm>
          </p:grpSpPr>
          <p:sp>
            <p:nvSpPr>
              <p:cNvPr id="20521" name="Oval 7"/>
              <p:cNvSpPr>
                <a:spLocks noChangeArrowheads="1"/>
              </p:cNvSpPr>
              <p:nvPr/>
            </p:nvSpPr>
            <p:spPr bwMode="auto">
              <a:xfrm>
                <a:off x="5841" y="2041"/>
                <a:ext cx="1080" cy="540"/>
              </a:xfrm>
              <a:prstGeom prst="ellipse">
                <a:avLst/>
              </a:prstGeom>
              <a:solidFill>
                <a:srgbClr val="FF9900"/>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22" name="Text Box 8"/>
              <p:cNvSpPr txBox="1">
                <a:spLocks noChangeArrowheads="1"/>
              </p:cNvSpPr>
              <p:nvPr/>
            </p:nvSpPr>
            <p:spPr bwMode="auto">
              <a:xfrm>
                <a:off x="5841" y="2130"/>
                <a:ext cx="1080"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NADH</a:t>
                </a:r>
                <a:endParaRPr lang="es-ES" altLang="es-AR" baseline="0"/>
              </a:p>
            </p:txBody>
          </p:sp>
        </p:grpSp>
        <p:grpSp>
          <p:nvGrpSpPr>
            <p:cNvPr id="20507" name="Group 35"/>
            <p:cNvGrpSpPr>
              <a:grpSpLocks/>
            </p:cNvGrpSpPr>
            <p:nvPr/>
          </p:nvGrpSpPr>
          <p:grpSpPr bwMode="auto">
            <a:xfrm>
              <a:off x="612" y="1270"/>
              <a:ext cx="862" cy="1179"/>
              <a:chOff x="4990" y="2137"/>
              <a:chExt cx="1391" cy="1620"/>
            </a:xfrm>
          </p:grpSpPr>
          <p:sp>
            <p:nvSpPr>
              <p:cNvPr id="20512" name="Oval 36"/>
              <p:cNvSpPr>
                <a:spLocks noChangeArrowheads="1"/>
              </p:cNvSpPr>
              <p:nvPr/>
            </p:nvSpPr>
            <p:spPr bwMode="auto">
              <a:xfrm>
                <a:off x="4990" y="2137"/>
                <a:ext cx="1260" cy="1620"/>
              </a:xfrm>
              <a:prstGeom prst="ellipse">
                <a:avLst/>
              </a:prstGeom>
              <a:solidFill>
                <a:srgbClr val="339966"/>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nvGrpSpPr>
              <p:cNvPr id="20513" name="Group 37"/>
              <p:cNvGrpSpPr>
                <a:grpSpLocks/>
              </p:cNvGrpSpPr>
              <p:nvPr/>
            </p:nvGrpSpPr>
            <p:grpSpPr bwMode="auto">
              <a:xfrm>
                <a:off x="5160" y="2317"/>
                <a:ext cx="900" cy="540"/>
                <a:chOff x="5841" y="2041"/>
                <a:chExt cx="1080" cy="540"/>
              </a:xfrm>
            </p:grpSpPr>
            <p:sp>
              <p:nvSpPr>
                <p:cNvPr id="20519" name="Oval 38"/>
                <p:cNvSpPr>
                  <a:spLocks noChangeArrowheads="1"/>
                </p:cNvSpPr>
                <p:nvPr/>
              </p:nvSpPr>
              <p:spPr bwMode="auto">
                <a:xfrm>
                  <a:off x="5841" y="2041"/>
                  <a:ext cx="1080" cy="540"/>
                </a:xfrm>
                <a:prstGeom prst="ellipse">
                  <a:avLst/>
                </a:prstGeom>
                <a:solidFill>
                  <a:srgbClr val="FF99FF"/>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20" name="Text Box 39"/>
                <p:cNvSpPr txBox="1">
                  <a:spLocks noChangeArrowheads="1"/>
                </p:cNvSpPr>
                <p:nvPr/>
              </p:nvSpPr>
              <p:spPr bwMode="auto">
                <a:xfrm>
                  <a:off x="5841" y="2130"/>
                  <a:ext cx="1080"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FMN</a:t>
                  </a:r>
                </a:p>
              </p:txBody>
            </p:sp>
          </p:grpSp>
          <p:grpSp>
            <p:nvGrpSpPr>
              <p:cNvPr id="20514" name="Group 40"/>
              <p:cNvGrpSpPr>
                <a:grpSpLocks/>
              </p:cNvGrpSpPr>
              <p:nvPr/>
            </p:nvGrpSpPr>
            <p:grpSpPr bwMode="auto">
              <a:xfrm>
                <a:off x="5301" y="3037"/>
                <a:ext cx="1080" cy="540"/>
                <a:chOff x="6021" y="4748"/>
                <a:chExt cx="1080" cy="540"/>
              </a:xfrm>
            </p:grpSpPr>
            <p:sp>
              <p:nvSpPr>
                <p:cNvPr id="20517" name="Oval 41"/>
                <p:cNvSpPr>
                  <a:spLocks noChangeArrowheads="1"/>
                </p:cNvSpPr>
                <p:nvPr/>
              </p:nvSpPr>
              <p:spPr bwMode="auto">
                <a:xfrm>
                  <a:off x="6021" y="4748"/>
                  <a:ext cx="720" cy="540"/>
                </a:xfrm>
                <a:prstGeom prst="ellipse">
                  <a:avLst/>
                </a:prstGeom>
                <a:solidFill>
                  <a:srgbClr val="FF9900"/>
                </a:solidFill>
                <a:ln w="9525">
                  <a:solidFill>
                    <a:srgbClr val="000000"/>
                  </a:solidFill>
                  <a:round/>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18" name="Text Box 42"/>
                <p:cNvSpPr txBox="1">
                  <a:spLocks noChangeArrowheads="1"/>
                </p:cNvSpPr>
                <p:nvPr/>
              </p:nvSpPr>
              <p:spPr bwMode="auto">
                <a:xfrm>
                  <a:off x="6021" y="4837"/>
                  <a:ext cx="1080"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Fe-S</a:t>
                  </a:r>
                </a:p>
              </p:txBody>
            </p:sp>
          </p:grpSp>
          <p:sp>
            <p:nvSpPr>
              <p:cNvPr id="20515" name="Line 43"/>
              <p:cNvSpPr>
                <a:spLocks noChangeShapeType="1"/>
              </p:cNvSpPr>
              <p:nvPr/>
            </p:nvSpPr>
            <p:spPr bwMode="auto">
              <a:xfrm>
                <a:off x="5661" y="2857"/>
                <a:ext cx="0" cy="18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20516" name="Text Box 44"/>
              <p:cNvSpPr txBox="1">
                <a:spLocks noChangeArrowheads="1"/>
              </p:cNvSpPr>
              <p:nvPr/>
            </p:nvSpPr>
            <p:spPr bwMode="auto">
              <a:xfrm>
                <a:off x="5841" y="2857"/>
                <a:ext cx="360"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I</a:t>
                </a:r>
              </a:p>
            </p:txBody>
          </p:sp>
        </p:grpSp>
        <p:sp>
          <p:nvSpPr>
            <p:cNvPr id="20508" name="AutoShape 66"/>
            <p:cNvSpPr>
              <a:spLocks noChangeArrowheads="1"/>
            </p:cNvSpPr>
            <p:nvPr/>
          </p:nvSpPr>
          <p:spPr bwMode="auto">
            <a:xfrm rot="973640">
              <a:off x="612" y="1179"/>
              <a:ext cx="136" cy="318"/>
            </a:xfrm>
            <a:prstGeom prst="curvedLeftArrow">
              <a:avLst>
                <a:gd name="adj1" fmla="val 46765"/>
                <a:gd name="adj2" fmla="val 93529"/>
                <a:gd name="adj3" fmla="val 33333"/>
              </a:avLst>
            </a:prstGeom>
            <a:solidFill>
              <a:schemeClr val="accent1"/>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20509" name="Text Box 65"/>
            <p:cNvSpPr txBox="1">
              <a:spLocks noChangeArrowheads="1"/>
            </p:cNvSpPr>
            <p:nvPr/>
          </p:nvSpPr>
          <p:spPr bwMode="auto">
            <a:xfrm>
              <a:off x="23" y="1344"/>
              <a:ext cx="544" cy="237"/>
            </a:xfrm>
            <a:prstGeom prst="rect">
              <a:avLst/>
            </a:prstGeom>
            <a:noFill/>
            <a:ln w="9525">
              <a:solidFill>
                <a:srgbClr val="3399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NAD</a:t>
              </a:r>
              <a:r>
                <a:rPr lang="es-ES" altLang="es-AR" b="1" baseline="30000"/>
                <a:t>+</a:t>
              </a:r>
              <a:endParaRPr lang="es-ES" altLang="es-AR" b="1" baseline="0"/>
            </a:p>
          </p:txBody>
        </p:sp>
        <p:sp>
          <p:nvSpPr>
            <p:cNvPr id="20510" name="Oval 74"/>
            <p:cNvSpPr>
              <a:spLocks noChangeArrowheads="1"/>
            </p:cNvSpPr>
            <p:nvPr/>
          </p:nvSpPr>
          <p:spPr bwMode="auto">
            <a:xfrm>
              <a:off x="930" y="1117"/>
              <a:ext cx="318" cy="272"/>
            </a:xfrm>
            <a:prstGeom prst="ellipse">
              <a:avLst/>
            </a:prstGeom>
            <a:solidFill>
              <a:srgbClr val="F42B0A"/>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ES" altLang="es-AR" b="1" baseline="0"/>
                <a:t>e</a:t>
              </a:r>
              <a:r>
                <a:rPr lang="es-ES" altLang="es-AR" b="1" baseline="30000"/>
                <a:t>-</a:t>
              </a:r>
              <a:endParaRPr lang="es-ES" altLang="es-AR" b="1" baseline="0"/>
            </a:p>
          </p:txBody>
        </p:sp>
        <p:sp>
          <p:nvSpPr>
            <p:cNvPr id="20511" name="Freeform 75"/>
            <p:cNvSpPr>
              <a:spLocks/>
            </p:cNvSpPr>
            <p:nvPr/>
          </p:nvSpPr>
          <p:spPr bwMode="auto">
            <a:xfrm>
              <a:off x="839" y="1162"/>
              <a:ext cx="91" cy="91"/>
            </a:xfrm>
            <a:custGeom>
              <a:avLst/>
              <a:gdLst>
                <a:gd name="T0" fmla="*/ 0 w 91"/>
                <a:gd name="T1" fmla="*/ 0 h 91"/>
                <a:gd name="T2" fmla="*/ 91 w 91"/>
                <a:gd name="T3" fmla="*/ 91 h 91"/>
                <a:gd name="T4" fmla="*/ 0 60000 65536"/>
                <a:gd name="T5" fmla="*/ 0 60000 65536"/>
                <a:gd name="T6" fmla="*/ 0 w 91"/>
                <a:gd name="T7" fmla="*/ 0 h 91"/>
                <a:gd name="T8" fmla="*/ 91 w 91"/>
                <a:gd name="T9" fmla="*/ 91 h 91"/>
              </a:gdLst>
              <a:ahLst/>
              <a:cxnLst>
                <a:cxn ang="T4">
                  <a:pos x="T0" y="T1"/>
                </a:cxn>
                <a:cxn ang="T5">
                  <a:pos x="T2" y="T3"/>
                </a:cxn>
              </a:cxnLst>
              <a:rect l="T6" t="T7" r="T8" b="T9"/>
              <a:pathLst>
                <a:path w="91" h="91">
                  <a:moveTo>
                    <a:pt x="0" y="0"/>
                  </a:moveTo>
                  <a:cubicBezTo>
                    <a:pt x="38" y="38"/>
                    <a:pt x="76" y="76"/>
                    <a:pt x="91" y="91"/>
                  </a:cubicBezTo>
                </a:path>
              </a:pathLst>
            </a:custGeom>
            <a:noFill/>
            <a:ln w="317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sp>
        <p:nvSpPr>
          <p:cNvPr id="20502" name="Text Box 82"/>
          <p:cNvSpPr txBox="1">
            <a:spLocks noChangeArrowheads="1"/>
          </p:cNvSpPr>
          <p:nvPr/>
        </p:nvSpPr>
        <p:spPr bwMode="auto">
          <a:xfrm>
            <a:off x="323849" y="3978275"/>
            <a:ext cx="1979613" cy="846386"/>
          </a:xfrm>
          <a:prstGeom prst="rect">
            <a:avLst/>
          </a:prstGeom>
          <a:noFill/>
          <a:ln w="9525">
            <a:solidFill>
              <a:srgbClr val="3399FF"/>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1400" b="1" u="sng" baseline="0" dirty="0">
                <a:solidFill>
                  <a:srgbClr val="0000FF"/>
                </a:solidFill>
              </a:rPr>
              <a:t>Complejo I</a:t>
            </a:r>
          </a:p>
          <a:p>
            <a:pPr eaLnBrk="1" hangingPunct="1">
              <a:spcBef>
                <a:spcPct val="50000"/>
              </a:spcBef>
            </a:pPr>
            <a:r>
              <a:rPr lang="es-ES" altLang="es-AR" sz="1400" i="1" baseline="0" dirty="0" smtClean="0">
                <a:solidFill>
                  <a:srgbClr val="0000FF"/>
                </a:solidFill>
              </a:rPr>
              <a:t>NADH </a:t>
            </a:r>
            <a:r>
              <a:rPr lang="es-ES" altLang="es-AR" sz="1400" i="1" baseline="0" dirty="0">
                <a:solidFill>
                  <a:srgbClr val="0000FF"/>
                </a:solidFill>
              </a:rPr>
              <a:t>UBIQUINONA REDUCTASA</a:t>
            </a:r>
          </a:p>
        </p:txBody>
      </p:sp>
      <p:sp>
        <p:nvSpPr>
          <p:cNvPr id="93293" name="Oval 109"/>
          <p:cNvSpPr>
            <a:spLocks noChangeArrowheads="1"/>
          </p:cNvSpPr>
          <p:nvPr/>
        </p:nvSpPr>
        <p:spPr bwMode="auto">
          <a:xfrm>
            <a:off x="1116013" y="1268413"/>
            <a:ext cx="504825" cy="431800"/>
          </a:xfrm>
          <a:prstGeom prst="ellipse">
            <a:avLst/>
          </a:prstGeom>
          <a:solidFill>
            <a:srgbClr val="FC1C04"/>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AR" altLang="es-AR" baseline="0"/>
              <a:t>e</a:t>
            </a:r>
            <a:r>
              <a:rPr lang="es-AR" altLang="es-AR" baseline="30000"/>
              <a:t>-</a:t>
            </a:r>
            <a:endParaRPr lang="es-ES" altLang="es-AR" baseline="0"/>
          </a:p>
        </p:txBody>
      </p:sp>
      <p:sp>
        <p:nvSpPr>
          <p:cNvPr id="93294" name="Oval 110"/>
          <p:cNvSpPr>
            <a:spLocks noChangeArrowheads="1"/>
          </p:cNvSpPr>
          <p:nvPr/>
        </p:nvSpPr>
        <p:spPr bwMode="auto">
          <a:xfrm>
            <a:off x="7019925" y="6308725"/>
            <a:ext cx="865188" cy="549275"/>
          </a:xfrm>
          <a:prstGeom prst="ellipse">
            <a:avLst/>
          </a:prstGeom>
          <a:solidFill>
            <a:schemeClr val="accent1"/>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AR" altLang="es-AR" sz="2400" b="1" baseline="0"/>
              <a:t>H</a:t>
            </a:r>
            <a:r>
              <a:rPr lang="es-AR" altLang="es-AR" sz="2400" b="1"/>
              <a:t>2</a:t>
            </a:r>
            <a:r>
              <a:rPr lang="es-AR" altLang="es-AR" sz="2400" b="1" baseline="0"/>
              <a:t>O</a:t>
            </a:r>
            <a:endParaRPr lang="es-ES" altLang="es-AR" sz="2400" b="1" baseline="0"/>
          </a:p>
        </p:txBody>
      </p:sp>
      <p:sp>
        <p:nvSpPr>
          <p:cNvPr id="93313" name="Oval 129"/>
          <p:cNvSpPr>
            <a:spLocks noChangeArrowheads="1"/>
          </p:cNvSpPr>
          <p:nvPr/>
        </p:nvSpPr>
        <p:spPr bwMode="auto">
          <a:xfrm>
            <a:off x="3059113" y="1125538"/>
            <a:ext cx="504825" cy="431800"/>
          </a:xfrm>
          <a:prstGeom prst="ellipse">
            <a:avLst/>
          </a:prstGeom>
          <a:solidFill>
            <a:srgbClr val="FC1C04"/>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AR" altLang="es-AR" baseline="0"/>
              <a:t>e</a:t>
            </a:r>
            <a:r>
              <a:rPr lang="es-AR" altLang="es-AR" baseline="30000"/>
              <a:t>-</a:t>
            </a:r>
            <a:endParaRPr lang="es-ES" altLang="es-AR" baseline="0"/>
          </a:p>
        </p:txBody>
      </p:sp>
    </p:spTree>
    <p:extLst>
      <p:ext uri="{BB962C8B-B14F-4D97-AF65-F5344CB8AC3E}">
        <p14:creationId xmlns:p14="http://schemas.microsoft.com/office/powerpoint/2010/main" val="283072616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93244"/>
                                        </p:tgtEl>
                                        <p:attrNameLst>
                                          <p:attrName>style.visibility</p:attrName>
                                        </p:attrNameLst>
                                      </p:cBhvr>
                                      <p:to>
                                        <p:strVal val="visible"/>
                                      </p:to>
                                    </p:set>
                                    <p:animEffect transition="in" filter="checkerboard(across)">
                                      <p:cBhvr>
                                        <p:cTn id="7" dur="500"/>
                                        <p:tgtEl>
                                          <p:spTgt spid="93244"/>
                                        </p:tgtEl>
                                      </p:cBhvr>
                                    </p:animEffect>
                                  </p:childTnLst>
                                </p:cTn>
                              </p:par>
                              <p:par>
                                <p:cTn id="8" presetID="5" presetClass="entr" presetSubtype="1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checkerboard(across)">
                                      <p:cBhvr>
                                        <p:cTn id="10" dur="500"/>
                                        <p:tgtEl>
                                          <p:spTgt spid="2"/>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93247"/>
                                        </p:tgtEl>
                                        <p:attrNameLst>
                                          <p:attrName>style.visibility</p:attrName>
                                        </p:attrNameLst>
                                      </p:cBhvr>
                                      <p:to>
                                        <p:strVal val="visible"/>
                                      </p:to>
                                    </p:set>
                                    <p:animEffect transition="in" filter="checkerboard(across)">
                                      <p:cBhvr>
                                        <p:cTn id="13" dur="500"/>
                                        <p:tgtEl>
                                          <p:spTgt spid="93247"/>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93252"/>
                                        </p:tgtEl>
                                        <p:attrNameLst>
                                          <p:attrName>style.visibility</p:attrName>
                                        </p:attrNameLst>
                                      </p:cBhvr>
                                      <p:to>
                                        <p:strVal val="visible"/>
                                      </p:to>
                                    </p:set>
                                    <p:animEffect transition="in" filter="checkerboard(across)">
                                      <p:cBhvr>
                                        <p:cTn id="18" dur="500"/>
                                        <p:tgtEl>
                                          <p:spTgt spid="93252"/>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93239"/>
                                        </p:tgtEl>
                                        <p:attrNameLst>
                                          <p:attrName>style.visibility</p:attrName>
                                        </p:attrNameLst>
                                      </p:cBhvr>
                                      <p:to>
                                        <p:strVal val="visible"/>
                                      </p:to>
                                    </p:set>
                                    <p:animEffect transition="in" filter="checkerboard(across)">
                                      <p:cBhvr>
                                        <p:cTn id="21" dur="500"/>
                                        <p:tgtEl>
                                          <p:spTgt spid="93239"/>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93240"/>
                                        </p:tgtEl>
                                        <p:attrNameLst>
                                          <p:attrName>style.visibility</p:attrName>
                                        </p:attrNameLst>
                                      </p:cBhvr>
                                      <p:to>
                                        <p:strVal val="visible"/>
                                      </p:to>
                                    </p:set>
                                    <p:animEffect transition="in" filter="checkerboard(across)">
                                      <p:cBhvr>
                                        <p:cTn id="24" dur="500"/>
                                        <p:tgtEl>
                                          <p:spTgt spid="93240"/>
                                        </p:tgtEl>
                                      </p:cBhvr>
                                    </p:animEffect>
                                  </p:childTnLst>
                                </p:cTn>
                              </p:par>
                              <p:par>
                                <p:cTn id="25" presetID="5" presetClass="entr" presetSubtype="10" fill="hold" grpId="0" nodeType="withEffect">
                                  <p:stCondLst>
                                    <p:cond delay="0"/>
                                  </p:stCondLst>
                                  <p:childTnLst>
                                    <p:set>
                                      <p:cBhvr>
                                        <p:cTn id="26" dur="1" fill="hold">
                                          <p:stCondLst>
                                            <p:cond delay="0"/>
                                          </p:stCondLst>
                                        </p:cTn>
                                        <p:tgtEl>
                                          <p:spTgt spid="93241"/>
                                        </p:tgtEl>
                                        <p:attrNameLst>
                                          <p:attrName>style.visibility</p:attrName>
                                        </p:attrNameLst>
                                      </p:cBhvr>
                                      <p:to>
                                        <p:strVal val="visible"/>
                                      </p:to>
                                    </p:set>
                                    <p:animEffect transition="in" filter="checkerboard(across)">
                                      <p:cBhvr>
                                        <p:cTn id="27" dur="500"/>
                                        <p:tgtEl>
                                          <p:spTgt spid="93241"/>
                                        </p:tgtEl>
                                      </p:cBhvr>
                                    </p:animEffect>
                                  </p:childTnLst>
                                </p:cTn>
                              </p:par>
                              <p:par>
                                <p:cTn id="28" presetID="5" presetClass="entr" presetSubtype="10" fill="hold" nodeType="with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checkerboard(across)">
                                      <p:cBhvr>
                                        <p:cTn id="30" dur="500"/>
                                        <p:tgtEl>
                                          <p:spTgt spid="5"/>
                                        </p:tgtEl>
                                      </p:cBhvr>
                                    </p:animEffect>
                                  </p:childTnLst>
                                </p:cTn>
                              </p:par>
                              <p:par>
                                <p:cTn id="31" presetID="5" presetClass="entr" presetSubtype="10" fill="hold" grpId="0" nodeType="withEffect">
                                  <p:stCondLst>
                                    <p:cond delay="0"/>
                                  </p:stCondLst>
                                  <p:childTnLst>
                                    <p:set>
                                      <p:cBhvr>
                                        <p:cTn id="32" dur="1" fill="hold">
                                          <p:stCondLst>
                                            <p:cond delay="0"/>
                                          </p:stCondLst>
                                        </p:cTn>
                                        <p:tgtEl>
                                          <p:spTgt spid="93245"/>
                                        </p:tgtEl>
                                        <p:attrNameLst>
                                          <p:attrName>style.visibility</p:attrName>
                                        </p:attrNameLst>
                                      </p:cBhvr>
                                      <p:to>
                                        <p:strVal val="visible"/>
                                      </p:to>
                                    </p:set>
                                    <p:animEffect transition="in" filter="checkerboard(across)">
                                      <p:cBhvr>
                                        <p:cTn id="33" dur="500"/>
                                        <p:tgtEl>
                                          <p:spTgt spid="93245"/>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5" presetClass="entr" presetSubtype="10" fill="hold" nodeType="click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checkerboard(across)">
                                      <p:cBhvr>
                                        <p:cTn id="38" dur="500"/>
                                        <p:tgtEl>
                                          <p:spTgt spid="9"/>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93253"/>
                                        </p:tgtEl>
                                        <p:attrNameLst>
                                          <p:attrName>style.visibility</p:attrName>
                                        </p:attrNameLst>
                                      </p:cBhvr>
                                      <p:to>
                                        <p:strVal val="visible"/>
                                      </p:to>
                                    </p:set>
                                    <p:animEffect transition="in" filter="fade">
                                      <p:cBhvr>
                                        <p:cTn id="43" dur="1000"/>
                                        <p:tgtEl>
                                          <p:spTgt spid="93253"/>
                                        </p:tgtEl>
                                      </p:cBhvr>
                                    </p:animEffect>
                                    <p:anim calcmode="lin" valueType="num">
                                      <p:cBhvr>
                                        <p:cTn id="44" dur="1000" fill="hold"/>
                                        <p:tgtEl>
                                          <p:spTgt spid="93253"/>
                                        </p:tgtEl>
                                        <p:attrNameLst>
                                          <p:attrName>ppt_x</p:attrName>
                                        </p:attrNameLst>
                                      </p:cBhvr>
                                      <p:tavLst>
                                        <p:tav tm="0">
                                          <p:val>
                                            <p:strVal val="#ppt_x"/>
                                          </p:val>
                                        </p:tav>
                                        <p:tav tm="100000">
                                          <p:val>
                                            <p:strVal val="#ppt_x"/>
                                          </p:val>
                                        </p:tav>
                                      </p:tavLst>
                                    </p:anim>
                                    <p:anim calcmode="lin" valueType="num">
                                      <p:cBhvr>
                                        <p:cTn id="45" dur="1000" fill="hold"/>
                                        <p:tgtEl>
                                          <p:spTgt spid="93253"/>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93257"/>
                                        </p:tgtEl>
                                        <p:attrNameLst>
                                          <p:attrName>style.visibility</p:attrName>
                                        </p:attrNameLst>
                                      </p:cBhvr>
                                      <p:to>
                                        <p:strVal val="visible"/>
                                      </p:to>
                                    </p:set>
                                    <p:animEffect transition="in" filter="fade">
                                      <p:cBhvr>
                                        <p:cTn id="48" dur="1000"/>
                                        <p:tgtEl>
                                          <p:spTgt spid="93257"/>
                                        </p:tgtEl>
                                      </p:cBhvr>
                                    </p:animEffect>
                                    <p:anim calcmode="lin" valueType="num">
                                      <p:cBhvr>
                                        <p:cTn id="49" dur="1000" fill="hold"/>
                                        <p:tgtEl>
                                          <p:spTgt spid="93257"/>
                                        </p:tgtEl>
                                        <p:attrNameLst>
                                          <p:attrName>ppt_x</p:attrName>
                                        </p:attrNameLst>
                                      </p:cBhvr>
                                      <p:tavLst>
                                        <p:tav tm="0">
                                          <p:val>
                                            <p:strVal val="#ppt_x"/>
                                          </p:val>
                                        </p:tav>
                                        <p:tav tm="100000">
                                          <p:val>
                                            <p:strVal val="#ppt_x"/>
                                          </p:val>
                                        </p:tav>
                                      </p:tavLst>
                                    </p:anim>
                                    <p:anim calcmode="lin" valueType="num">
                                      <p:cBhvr>
                                        <p:cTn id="50" dur="1000" fill="hold"/>
                                        <p:tgtEl>
                                          <p:spTgt spid="93257"/>
                                        </p:tgtEl>
                                        <p:attrNameLst>
                                          <p:attrName>ppt_y</p:attrName>
                                        </p:attrNameLst>
                                      </p:cBhvr>
                                      <p:tavLst>
                                        <p:tav tm="0">
                                          <p:val>
                                            <p:strVal val="#ppt_y+.1"/>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5" presetClass="entr" presetSubtype="10" fill="hold" grpId="0" nodeType="clickEffect">
                                  <p:stCondLst>
                                    <p:cond delay="0"/>
                                  </p:stCondLst>
                                  <p:childTnLst>
                                    <p:set>
                                      <p:cBhvr>
                                        <p:cTn id="54" dur="1" fill="hold">
                                          <p:stCondLst>
                                            <p:cond delay="0"/>
                                          </p:stCondLst>
                                        </p:cTn>
                                        <p:tgtEl>
                                          <p:spTgt spid="93248"/>
                                        </p:tgtEl>
                                        <p:attrNameLst>
                                          <p:attrName>style.visibility</p:attrName>
                                        </p:attrNameLst>
                                      </p:cBhvr>
                                      <p:to>
                                        <p:strVal val="visible"/>
                                      </p:to>
                                    </p:set>
                                    <p:animEffect transition="in" filter="checkerboard(across)">
                                      <p:cBhvr>
                                        <p:cTn id="55" dur="500"/>
                                        <p:tgtEl>
                                          <p:spTgt spid="93248"/>
                                        </p:tgtEl>
                                      </p:cBhvr>
                                    </p:animEffect>
                                  </p:childTnLst>
                                </p:cTn>
                              </p:par>
                              <p:par>
                                <p:cTn id="56" presetID="5" presetClass="entr" presetSubtype="10" fill="hold" nodeType="with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checkerboard(across)">
                                      <p:cBhvr>
                                        <p:cTn id="58" dur="500"/>
                                        <p:tgtEl>
                                          <p:spTgt spid="8"/>
                                        </p:tgtEl>
                                      </p:cBhvr>
                                    </p:animEffect>
                                  </p:childTnLst>
                                </p:cTn>
                              </p:par>
                              <p:par>
                                <p:cTn id="59" presetID="5" presetClass="entr" presetSubtype="10" fill="hold" grpId="0" nodeType="withEffect">
                                  <p:stCondLst>
                                    <p:cond delay="0"/>
                                  </p:stCondLst>
                                  <p:childTnLst>
                                    <p:set>
                                      <p:cBhvr>
                                        <p:cTn id="60" dur="1" fill="hold">
                                          <p:stCondLst>
                                            <p:cond delay="0"/>
                                          </p:stCondLst>
                                        </p:cTn>
                                        <p:tgtEl>
                                          <p:spTgt spid="93256"/>
                                        </p:tgtEl>
                                        <p:attrNameLst>
                                          <p:attrName>style.visibility</p:attrName>
                                        </p:attrNameLst>
                                      </p:cBhvr>
                                      <p:to>
                                        <p:strVal val="visible"/>
                                      </p:to>
                                    </p:set>
                                    <p:animEffect transition="in" filter="checkerboard(across)">
                                      <p:cBhvr>
                                        <p:cTn id="61" dur="500"/>
                                        <p:tgtEl>
                                          <p:spTgt spid="93256"/>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5" presetClass="entr" presetSubtype="10" fill="hold" grpId="0" nodeType="clickEffect">
                                  <p:stCondLst>
                                    <p:cond delay="0"/>
                                  </p:stCondLst>
                                  <p:childTnLst>
                                    <p:set>
                                      <p:cBhvr>
                                        <p:cTn id="65" dur="1" fill="hold">
                                          <p:stCondLst>
                                            <p:cond delay="0"/>
                                          </p:stCondLst>
                                        </p:cTn>
                                        <p:tgtEl>
                                          <p:spTgt spid="93246"/>
                                        </p:tgtEl>
                                        <p:attrNameLst>
                                          <p:attrName>style.visibility</p:attrName>
                                        </p:attrNameLst>
                                      </p:cBhvr>
                                      <p:to>
                                        <p:strVal val="visible"/>
                                      </p:to>
                                    </p:set>
                                    <p:animEffect transition="in" filter="checkerboard(across)">
                                      <p:cBhvr>
                                        <p:cTn id="66" dur="500"/>
                                        <p:tgtEl>
                                          <p:spTgt spid="93246"/>
                                        </p:tgtEl>
                                      </p:cBhvr>
                                    </p:animEffect>
                                  </p:childTnLst>
                                </p:cTn>
                              </p:par>
                              <p:par>
                                <p:cTn id="67" presetID="5" presetClass="entr" presetSubtype="10" fill="hold" nodeType="withEffect">
                                  <p:stCondLst>
                                    <p:cond delay="0"/>
                                  </p:stCondLst>
                                  <p:childTnLst>
                                    <p:set>
                                      <p:cBhvr>
                                        <p:cTn id="68" dur="1" fill="hold">
                                          <p:stCondLst>
                                            <p:cond delay="0"/>
                                          </p:stCondLst>
                                        </p:cTn>
                                        <p:tgtEl>
                                          <p:spTgt spid="3"/>
                                        </p:tgtEl>
                                        <p:attrNameLst>
                                          <p:attrName>style.visibility</p:attrName>
                                        </p:attrNameLst>
                                      </p:cBhvr>
                                      <p:to>
                                        <p:strVal val="visible"/>
                                      </p:to>
                                    </p:set>
                                    <p:animEffect transition="in" filter="checkerboard(across)">
                                      <p:cBhvr>
                                        <p:cTn id="69" dur="500"/>
                                        <p:tgtEl>
                                          <p:spTgt spid="3"/>
                                        </p:tgtEl>
                                      </p:cBhvr>
                                    </p:animEffect>
                                  </p:childTnLst>
                                </p:cTn>
                              </p:par>
                            </p:childTnLst>
                          </p:cTn>
                        </p:par>
                      </p:childTnLst>
                    </p:cTn>
                  </p:par>
                  <p:par>
                    <p:cTn id="70" fill="hold" nodeType="clickPar">
                      <p:stCondLst>
                        <p:cond delay="indefinite"/>
                      </p:stCondLst>
                      <p:childTnLst>
                        <p:par>
                          <p:cTn id="71" fill="hold" nodeType="withGroup">
                            <p:stCondLst>
                              <p:cond delay="0"/>
                            </p:stCondLst>
                            <p:childTnLst>
                              <p:par>
                                <p:cTn id="72" presetID="22" presetClass="entr" presetSubtype="4" fill="hold" grpId="0" nodeType="clickEffect">
                                  <p:stCondLst>
                                    <p:cond delay="0"/>
                                  </p:stCondLst>
                                  <p:childTnLst>
                                    <p:set>
                                      <p:cBhvr>
                                        <p:cTn id="73" dur="1" fill="hold">
                                          <p:stCondLst>
                                            <p:cond delay="0"/>
                                          </p:stCondLst>
                                        </p:cTn>
                                        <p:tgtEl>
                                          <p:spTgt spid="93255"/>
                                        </p:tgtEl>
                                        <p:attrNameLst>
                                          <p:attrName>style.visibility</p:attrName>
                                        </p:attrNameLst>
                                      </p:cBhvr>
                                      <p:to>
                                        <p:strVal val="visible"/>
                                      </p:to>
                                    </p:set>
                                    <p:animEffect transition="in" filter="wipe(down)">
                                      <p:cBhvr>
                                        <p:cTn id="74" dur="500"/>
                                        <p:tgtEl>
                                          <p:spTgt spid="93255"/>
                                        </p:tgtEl>
                                      </p:cBhvr>
                                    </p:animEffect>
                                  </p:childTnLst>
                                </p:cTn>
                              </p:par>
                            </p:childTnLst>
                          </p:cTn>
                        </p:par>
                      </p:childTnLst>
                    </p:cTn>
                  </p:par>
                  <p:par>
                    <p:cTn id="75" fill="hold" nodeType="clickPar">
                      <p:stCondLst>
                        <p:cond delay="indefinite"/>
                      </p:stCondLst>
                      <p:childTnLst>
                        <p:par>
                          <p:cTn id="76" fill="hold" nodeType="withGroup">
                            <p:stCondLst>
                              <p:cond delay="0"/>
                            </p:stCondLst>
                            <p:childTnLst>
                              <p:par>
                                <p:cTn id="77" presetID="22" presetClass="entr" presetSubtype="4" fill="hold" grpId="0" nodeType="clickEffect">
                                  <p:stCondLst>
                                    <p:cond delay="0"/>
                                  </p:stCondLst>
                                  <p:childTnLst>
                                    <p:set>
                                      <p:cBhvr>
                                        <p:cTn id="78" dur="1" fill="hold">
                                          <p:stCondLst>
                                            <p:cond delay="0"/>
                                          </p:stCondLst>
                                        </p:cTn>
                                        <p:tgtEl>
                                          <p:spTgt spid="93254"/>
                                        </p:tgtEl>
                                        <p:attrNameLst>
                                          <p:attrName>style.visibility</p:attrName>
                                        </p:attrNameLst>
                                      </p:cBhvr>
                                      <p:to>
                                        <p:strVal val="visible"/>
                                      </p:to>
                                    </p:set>
                                    <p:animEffect transition="in" filter="wipe(down)">
                                      <p:cBhvr>
                                        <p:cTn id="79" dur="500"/>
                                        <p:tgtEl>
                                          <p:spTgt spid="93254"/>
                                        </p:tgtEl>
                                      </p:cBhvr>
                                    </p:animEffect>
                                  </p:childTnLst>
                                </p:cTn>
                              </p:par>
                            </p:childTnLst>
                          </p:cTn>
                        </p:par>
                      </p:childTnLst>
                    </p:cTn>
                  </p:par>
                  <p:par>
                    <p:cTn id="80" fill="hold" nodeType="clickPar">
                      <p:stCondLst>
                        <p:cond delay="indefinite"/>
                      </p:stCondLst>
                      <p:childTnLst>
                        <p:par>
                          <p:cTn id="81" fill="hold" nodeType="withGroup">
                            <p:stCondLst>
                              <p:cond delay="0"/>
                            </p:stCondLst>
                            <p:childTnLst>
                              <p:par>
                                <p:cTn id="82" presetID="3" presetClass="entr" presetSubtype="10" fill="hold" grpId="0" nodeType="clickEffect">
                                  <p:stCondLst>
                                    <p:cond delay="0"/>
                                  </p:stCondLst>
                                  <p:childTnLst>
                                    <p:set>
                                      <p:cBhvr>
                                        <p:cTn id="83" dur="1" fill="hold">
                                          <p:stCondLst>
                                            <p:cond delay="0"/>
                                          </p:stCondLst>
                                        </p:cTn>
                                        <p:tgtEl>
                                          <p:spTgt spid="93293"/>
                                        </p:tgtEl>
                                        <p:attrNameLst>
                                          <p:attrName>style.visibility</p:attrName>
                                        </p:attrNameLst>
                                      </p:cBhvr>
                                      <p:to>
                                        <p:strVal val="visible"/>
                                      </p:to>
                                    </p:set>
                                    <p:animEffect transition="in" filter="blinds(horizontal)">
                                      <p:cBhvr>
                                        <p:cTn id="84" dur="500"/>
                                        <p:tgtEl>
                                          <p:spTgt spid="93293"/>
                                        </p:tgtEl>
                                      </p:cBhvr>
                                    </p:animEffect>
                                  </p:childTnLst>
                                </p:cTn>
                              </p:par>
                            </p:childTnLst>
                          </p:cTn>
                        </p:par>
                      </p:childTnLst>
                    </p:cTn>
                  </p:par>
                  <p:par>
                    <p:cTn id="85" fill="hold" nodeType="clickPar">
                      <p:stCondLst>
                        <p:cond delay="indefinite"/>
                      </p:stCondLst>
                      <p:childTnLst>
                        <p:par>
                          <p:cTn id="86" fill="hold" nodeType="withGroup">
                            <p:stCondLst>
                              <p:cond delay="0"/>
                            </p:stCondLst>
                            <p:childTnLst>
                              <p:par>
                                <p:cTn id="87" presetID="0" presetClass="path" presetSubtype="0" accel="50000" decel="50000" fill="hold" grpId="1" nodeType="clickEffect">
                                  <p:stCondLst>
                                    <p:cond delay="0"/>
                                  </p:stCondLst>
                                  <p:childTnLst>
                                    <p:animMotion origin="layout" path="M 0 0 C -0.00139 0.08704 -0.00278 0.17408 0.01042 0.21667 C 0.02361 0.25926 0.03819 0.24769 0.07917 0.25556 C 0.12014 0.26343 0.20104 0.26111 0.25625 0.26389 C 0.31146 0.26667 0.36319 0.27083 0.41042 0.27222 C 0.45764 0.27361 0.51076 0.27269 0.53958 0.27222 C 0.5684 0.27176 0.5691 0.27083 0.58333 0.26945 C 0.59757 0.26806 0.61319 0.26482 0.625 0.26389 C 0.63681 0.26296 0.64931 0.25833 0.65417 0.26389 C 0.65903 0.26945 0.65417 0.28148 0.65417 0.29722 C 0.65417 0.31296 0.65486 0.33333 0.65417 0.35833 C 0.65347 0.38333 0.65104 0.42083 0.65 0.44722 C 0.64896 0.47361 0.64861 0.49537 0.64792 0.51667 C 0.64722 0.53796 0.64097 0.56065 0.64583 0.575 C 0.65069 0.58935 0.65729 0.58704 0.67708 0.60278 C 0.69688 0.61852 0.75069 0.65833 0.76458 0.66945 " pathEditMode="relative" ptsTypes="aaaaaaaaaaaaaaaA">
                                      <p:cBhvr>
                                        <p:cTn id="88" dur="5000" fill="hold"/>
                                        <p:tgtEl>
                                          <p:spTgt spid="93293"/>
                                        </p:tgtEl>
                                        <p:attrNameLst>
                                          <p:attrName>ppt_x</p:attrName>
                                          <p:attrName>ppt_y</p:attrName>
                                        </p:attrNameLst>
                                      </p:cBhvr>
                                    </p:animMotion>
                                  </p:childTnLst>
                                </p:cTn>
                              </p:par>
                            </p:childTnLst>
                          </p:cTn>
                        </p:par>
                      </p:childTnLst>
                    </p:cTn>
                  </p:par>
                  <p:par>
                    <p:cTn id="89" fill="hold" nodeType="clickPar">
                      <p:stCondLst>
                        <p:cond delay="indefinite"/>
                      </p:stCondLst>
                      <p:childTnLst>
                        <p:par>
                          <p:cTn id="90" fill="hold" nodeType="withGroup">
                            <p:stCondLst>
                              <p:cond delay="0"/>
                            </p:stCondLst>
                            <p:childTnLst>
                              <p:par>
                                <p:cTn id="91" presetID="8" presetClass="entr" presetSubtype="16" fill="hold" grpId="0" nodeType="clickEffect">
                                  <p:stCondLst>
                                    <p:cond delay="0"/>
                                  </p:stCondLst>
                                  <p:childTnLst>
                                    <p:set>
                                      <p:cBhvr>
                                        <p:cTn id="92" dur="1" fill="hold">
                                          <p:stCondLst>
                                            <p:cond delay="0"/>
                                          </p:stCondLst>
                                        </p:cTn>
                                        <p:tgtEl>
                                          <p:spTgt spid="93294"/>
                                        </p:tgtEl>
                                        <p:attrNameLst>
                                          <p:attrName>style.visibility</p:attrName>
                                        </p:attrNameLst>
                                      </p:cBhvr>
                                      <p:to>
                                        <p:strVal val="visible"/>
                                      </p:to>
                                    </p:set>
                                    <p:animEffect transition="in" filter="diamond(in)">
                                      <p:cBhvr>
                                        <p:cTn id="93" dur="2000"/>
                                        <p:tgtEl>
                                          <p:spTgt spid="93294"/>
                                        </p:tgtEl>
                                      </p:cBhvr>
                                    </p:animEffect>
                                  </p:childTnLst>
                                </p:cTn>
                              </p:par>
                            </p:childTnLst>
                          </p:cTn>
                        </p:par>
                      </p:childTnLst>
                    </p:cTn>
                  </p:par>
                  <p:par>
                    <p:cTn id="94" fill="hold" nodeType="clickPar">
                      <p:stCondLst>
                        <p:cond delay="indefinite"/>
                      </p:stCondLst>
                      <p:childTnLst>
                        <p:par>
                          <p:cTn id="95" fill="hold" nodeType="withGroup">
                            <p:stCondLst>
                              <p:cond delay="0"/>
                            </p:stCondLst>
                            <p:childTnLst>
                              <p:par>
                                <p:cTn id="96" presetID="3" presetClass="entr" presetSubtype="10" fill="hold" grpId="0" nodeType="clickEffect">
                                  <p:stCondLst>
                                    <p:cond delay="0"/>
                                  </p:stCondLst>
                                  <p:childTnLst>
                                    <p:set>
                                      <p:cBhvr>
                                        <p:cTn id="97" dur="1" fill="hold">
                                          <p:stCondLst>
                                            <p:cond delay="0"/>
                                          </p:stCondLst>
                                        </p:cTn>
                                        <p:tgtEl>
                                          <p:spTgt spid="93313"/>
                                        </p:tgtEl>
                                        <p:attrNameLst>
                                          <p:attrName>style.visibility</p:attrName>
                                        </p:attrNameLst>
                                      </p:cBhvr>
                                      <p:to>
                                        <p:strVal val="visible"/>
                                      </p:to>
                                    </p:set>
                                    <p:animEffect transition="in" filter="blinds(horizontal)">
                                      <p:cBhvr>
                                        <p:cTn id="98" dur="500"/>
                                        <p:tgtEl>
                                          <p:spTgt spid="93313"/>
                                        </p:tgtEl>
                                      </p:cBhvr>
                                    </p:animEffect>
                                  </p:childTnLst>
                                </p:cTn>
                              </p:par>
                            </p:childTnLst>
                          </p:cTn>
                        </p:par>
                      </p:childTnLst>
                    </p:cTn>
                  </p:par>
                  <p:par>
                    <p:cTn id="99" fill="hold" nodeType="clickPar">
                      <p:stCondLst>
                        <p:cond delay="indefinite"/>
                      </p:stCondLst>
                      <p:childTnLst>
                        <p:par>
                          <p:cTn id="100" fill="hold" nodeType="withGroup">
                            <p:stCondLst>
                              <p:cond delay="0"/>
                            </p:stCondLst>
                            <p:childTnLst>
                              <p:par>
                                <p:cTn id="101" presetID="0" presetClass="path" presetSubtype="0" accel="50000" decel="50000" fill="hold" grpId="1" nodeType="clickEffect">
                                  <p:stCondLst>
                                    <p:cond delay="0"/>
                                  </p:stCondLst>
                                  <p:childTnLst>
                                    <p:animMotion origin="layout" path="M -0.00087 -1.85185E-6 C -0.00191 0.09259 -0.00277 0.18542 0.00695 0.23102 C 0.01667 0.27639 0.02743 0.26412 0.05764 0.27246 C 0.08785 0.28079 0.1474 0.27824 0.1882 0.28125 C 0.22882 0.28426 0.26702 0.28866 0.30174 0.29028 C 0.33663 0.29167 0.37587 0.29074 0.39705 0.29028 C 0.41823 0.28959 0.41875 0.28866 0.42934 0.28727 C 0.43976 0.28565 0.45139 0.28218 0.46007 0.28125 C 0.46875 0.28033 0.47795 0.27546 0.4816 0.28125 C 0.48507 0.28727 0.4816 0.3 0.4816 0.3169 C 0.4816 0.33357 0.48212 0.35533 0.4816 0.38195 C 0.48108 0.40857 0.47917 0.44861 0.47848 0.47685 C 0.47761 0.50486 0.47743 0.52824 0.47691 0.55093 C 0.47639 0.57361 0.47188 0.59769 0.47535 0.61296 C 0.479 0.62847 0.48386 0.62593 0.49844 0.64259 C 0.51302 0.65949 0.55278 0.70185 0.56302 0.71389 " pathEditMode="relative" rAng="0" ptsTypes="aaaaaaaaaaaaaaaA">
                                      <p:cBhvr>
                                        <p:cTn id="102" dur="5000" fill="hold"/>
                                        <p:tgtEl>
                                          <p:spTgt spid="93313"/>
                                        </p:tgtEl>
                                        <p:attrNameLst>
                                          <p:attrName>ppt_x</p:attrName>
                                          <p:attrName>ppt_y</p:attrName>
                                        </p:attrNameLst>
                                      </p:cBhvr>
                                      <p:rCtr x="28090" y="3569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257" grpId="0"/>
      <p:bldP spid="93241" grpId="0" animBg="1"/>
      <p:bldP spid="93245" grpId="0" animBg="1"/>
      <p:bldP spid="93246" grpId="0" animBg="1"/>
      <p:bldP spid="93248" grpId="0" animBg="1"/>
      <p:bldP spid="93253" grpId="0" animBg="1"/>
      <p:bldP spid="93254" grpId="0" animBg="1"/>
      <p:bldP spid="93255" grpId="0"/>
      <p:bldP spid="93256" grpId="0"/>
      <p:bldP spid="93239" grpId="0" animBg="1"/>
      <p:bldP spid="93240" grpId="0" animBg="1"/>
      <p:bldP spid="93244" grpId="0" animBg="1"/>
      <p:bldP spid="93247" grpId="0" animBg="1"/>
      <p:bldP spid="93252" grpId="0" animBg="1"/>
      <p:bldP spid="93293" grpId="0" animBg="1"/>
      <p:bldP spid="93293" grpId="1" animBg="1"/>
      <p:bldP spid="93294" grpId="0" animBg="1"/>
      <p:bldP spid="93313" grpId="0" animBg="1"/>
      <p:bldP spid="93313" grpId="1"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Rectangle 4"/>
          <p:cNvSpPr>
            <a:spLocks noGrp="1" noChangeArrowheads="1"/>
          </p:cNvSpPr>
          <p:nvPr>
            <p:ph type="title"/>
          </p:nvPr>
        </p:nvSpPr>
        <p:spPr>
          <a:xfrm>
            <a:off x="468313" y="260350"/>
            <a:ext cx="8229600" cy="1143000"/>
          </a:xfrm>
          <a:gradFill rotWithShape="1">
            <a:gsLst>
              <a:gs pos="0">
                <a:srgbClr val="716E02"/>
              </a:gs>
              <a:gs pos="50000">
                <a:srgbClr val="F4EE04"/>
              </a:gs>
              <a:gs pos="100000">
                <a:srgbClr val="716E02"/>
              </a:gs>
            </a:gsLst>
            <a:lin ang="5400000" scaled="1"/>
          </a:gradFill>
          <a:ln>
            <a:solidFill>
              <a:schemeClr val="tx1"/>
            </a:solidFill>
            <a:miter lim="800000"/>
            <a:headEnd/>
            <a:tailEnd/>
          </a:ln>
        </p:spPr>
        <p:txBody>
          <a:bodyPr/>
          <a:lstStyle/>
          <a:p>
            <a:pPr eaLnBrk="1" hangingPunct="1"/>
            <a:r>
              <a:rPr lang="es-ES" altLang="es-AR" sz="3200" b="1" smtClean="0"/>
              <a:t>REACCIONES DEL COMPLEJO I</a:t>
            </a:r>
          </a:p>
        </p:txBody>
      </p:sp>
      <p:sp>
        <p:nvSpPr>
          <p:cNvPr id="55301" name="Text Box 5"/>
          <p:cNvSpPr txBox="1">
            <a:spLocks noChangeArrowheads="1"/>
          </p:cNvSpPr>
          <p:nvPr/>
        </p:nvSpPr>
        <p:spPr bwMode="auto">
          <a:xfrm>
            <a:off x="323850" y="2133600"/>
            <a:ext cx="8675688" cy="1511300"/>
          </a:xfrm>
          <a:prstGeom prst="rect">
            <a:avLst/>
          </a:prstGeom>
          <a:solidFill>
            <a:srgbClr val="F8FB6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sz="2800" b="1" baseline="0"/>
              <a:t>NADH  +  H</a:t>
            </a:r>
            <a:r>
              <a:rPr lang="es-ES" altLang="es-AR" sz="2800" b="1" baseline="30000"/>
              <a:t>+              </a:t>
            </a:r>
            <a:r>
              <a:rPr lang="es-ES" altLang="es-AR" sz="2800" b="1" baseline="0"/>
              <a:t>NAD</a:t>
            </a:r>
            <a:r>
              <a:rPr lang="es-ES" altLang="es-AR" sz="2800" b="1" baseline="30000"/>
              <a:t>+</a:t>
            </a:r>
            <a:r>
              <a:rPr lang="es-ES" altLang="es-AR" sz="2800" b="1" baseline="0"/>
              <a:t>  +  2 e</a:t>
            </a:r>
            <a:r>
              <a:rPr lang="es-ES" altLang="es-AR" sz="2800" b="1" baseline="30000"/>
              <a:t>-</a:t>
            </a:r>
            <a:r>
              <a:rPr lang="es-ES" altLang="es-AR" sz="2800" b="1" baseline="0"/>
              <a:t>  +  H</a:t>
            </a:r>
            <a:r>
              <a:rPr lang="es-ES" altLang="es-AR" sz="2800" b="1" baseline="30000"/>
              <a:t>+</a:t>
            </a:r>
            <a:r>
              <a:rPr lang="es-ES" altLang="es-AR" sz="2800" b="1" baseline="0"/>
              <a:t> (E</a:t>
            </a:r>
            <a:r>
              <a:rPr lang="es-ES" altLang="es-AR" sz="2800" b="1"/>
              <a:t>o</a:t>
            </a:r>
            <a:r>
              <a:rPr lang="es-ES" altLang="es-AR" sz="2800" b="1" baseline="0"/>
              <a:t>= - 0,32 V)</a:t>
            </a:r>
          </a:p>
          <a:p>
            <a:pPr eaLnBrk="1" hangingPunct="1"/>
            <a:endParaRPr lang="es-ES" altLang="es-AR" sz="2800" b="1" baseline="0"/>
          </a:p>
          <a:p>
            <a:pPr eaLnBrk="1" hangingPunct="1"/>
            <a:r>
              <a:rPr lang="es-ES" altLang="es-AR" sz="2800" b="1" baseline="0"/>
              <a:t>FMN  +  2 e</a:t>
            </a:r>
            <a:r>
              <a:rPr lang="es-ES" altLang="es-AR" sz="2800" b="1" baseline="30000"/>
              <a:t>-</a:t>
            </a:r>
            <a:r>
              <a:rPr lang="es-ES" altLang="es-AR" sz="2800" b="1" baseline="0"/>
              <a:t>  +  2  H</a:t>
            </a:r>
            <a:r>
              <a:rPr lang="es-ES" altLang="es-AR" sz="2800" b="1" baseline="30000"/>
              <a:t>+</a:t>
            </a:r>
            <a:r>
              <a:rPr lang="es-ES" altLang="es-AR" sz="2800" b="1" baseline="0"/>
              <a:t>           FMNH</a:t>
            </a:r>
            <a:r>
              <a:rPr lang="es-ES" altLang="es-AR" sz="2800" b="1"/>
              <a:t>2  </a:t>
            </a:r>
            <a:r>
              <a:rPr lang="es-ES" altLang="es-AR" sz="2800" b="1" baseline="0"/>
              <a:t>      (E</a:t>
            </a:r>
            <a:r>
              <a:rPr lang="es-ES" altLang="es-AR" sz="2800" b="1"/>
              <a:t>o</a:t>
            </a:r>
            <a:r>
              <a:rPr lang="es-ES" altLang="es-AR" sz="2800" b="1" baseline="0"/>
              <a:t>= - 0,22 V)</a:t>
            </a:r>
          </a:p>
        </p:txBody>
      </p:sp>
      <p:sp>
        <p:nvSpPr>
          <p:cNvPr id="55302" name="Text Box 6"/>
          <p:cNvSpPr txBox="1">
            <a:spLocks noChangeArrowheads="1"/>
          </p:cNvSpPr>
          <p:nvPr/>
        </p:nvSpPr>
        <p:spPr bwMode="auto">
          <a:xfrm>
            <a:off x="1042988" y="4221163"/>
            <a:ext cx="7345362" cy="519112"/>
          </a:xfrm>
          <a:prstGeom prst="rect">
            <a:avLst/>
          </a:prstGeom>
          <a:solidFill>
            <a:srgbClr val="FBFDA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800" b="1" baseline="0"/>
              <a:t>NADH + H+  +  FMN → FMNH</a:t>
            </a:r>
            <a:r>
              <a:rPr lang="es-ES" altLang="es-AR" sz="2800" b="1"/>
              <a:t>2</a:t>
            </a:r>
            <a:r>
              <a:rPr lang="es-ES" altLang="es-AR" sz="2800" b="1" baseline="0"/>
              <a:t>  + NAD+ </a:t>
            </a:r>
          </a:p>
        </p:txBody>
      </p:sp>
      <p:sp>
        <p:nvSpPr>
          <p:cNvPr id="55304" name="Line 8"/>
          <p:cNvSpPr>
            <a:spLocks noChangeShapeType="1"/>
          </p:cNvSpPr>
          <p:nvPr/>
        </p:nvSpPr>
        <p:spPr bwMode="auto">
          <a:xfrm>
            <a:off x="2843213" y="2420938"/>
            <a:ext cx="504825" cy="0"/>
          </a:xfrm>
          <a:prstGeom prst="line">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55305" name="Line 9"/>
          <p:cNvSpPr>
            <a:spLocks noChangeShapeType="1"/>
          </p:cNvSpPr>
          <p:nvPr/>
        </p:nvSpPr>
        <p:spPr bwMode="auto">
          <a:xfrm>
            <a:off x="4067175" y="3284538"/>
            <a:ext cx="647700" cy="0"/>
          </a:xfrm>
          <a:prstGeom prst="line">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Tree>
    <p:extLst>
      <p:ext uri="{BB962C8B-B14F-4D97-AF65-F5344CB8AC3E}">
        <p14:creationId xmlns:p14="http://schemas.microsoft.com/office/powerpoint/2010/main" val="82334995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a:gradFill rotWithShape="1">
            <a:gsLst>
              <a:gs pos="0">
                <a:srgbClr val="767600"/>
              </a:gs>
              <a:gs pos="50000">
                <a:srgbClr val="FFFF00"/>
              </a:gs>
              <a:gs pos="100000">
                <a:srgbClr val="767600"/>
              </a:gs>
            </a:gsLst>
            <a:lin ang="5400000" scaled="1"/>
          </a:gradFill>
          <a:ln>
            <a:solidFill>
              <a:schemeClr val="tx1"/>
            </a:solidFill>
            <a:miter lim="800000"/>
            <a:headEnd/>
            <a:tailEnd/>
          </a:ln>
        </p:spPr>
        <p:txBody>
          <a:bodyPr/>
          <a:lstStyle/>
          <a:p>
            <a:pPr eaLnBrk="1" hangingPunct="1"/>
            <a:r>
              <a:rPr lang="es-ES" altLang="es-AR" sz="3200" b="1" smtClean="0"/>
              <a:t>Reacciones que proveen de NADH a la cadena respiratoria</a:t>
            </a:r>
          </a:p>
        </p:txBody>
      </p:sp>
      <p:sp>
        <p:nvSpPr>
          <p:cNvPr id="128003" name="Rectangle 3"/>
          <p:cNvSpPr>
            <a:spLocks noGrp="1" noChangeArrowheads="1"/>
          </p:cNvSpPr>
          <p:nvPr>
            <p:ph type="body" idx="1"/>
          </p:nvPr>
        </p:nvSpPr>
        <p:spPr/>
        <p:txBody>
          <a:bodyPr/>
          <a:lstStyle/>
          <a:p>
            <a:pPr eaLnBrk="1" hangingPunct="1"/>
            <a:r>
              <a:rPr lang="es-ES" altLang="es-AR" sz="2800" i="1" smtClean="0"/>
              <a:t>Piruvato deshidrogenasa</a:t>
            </a:r>
          </a:p>
          <a:p>
            <a:pPr eaLnBrk="1" hangingPunct="1"/>
            <a:endParaRPr lang="es-ES" altLang="es-AR" sz="2800" i="1" smtClean="0"/>
          </a:p>
          <a:p>
            <a:pPr eaLnBrk="1" hangingPunct="1"/>
            <a:r>
              <a:rPr lang="es-ES" altLang="es-AR" sz="2800" i="1" smtClean="0"/>
              <a:t>Isocitrato deshidrogenasa</a:t>
            </a:r>
          </a:p>
          <a:p>
            <a:pPr eaLnBrk="1" hangingPunct="1"/>
            <a:endParaRPr lang="es-ES" altLang="es-AR" sz="2800" i="1" smtClean="0"/>
          </a:p>
          <a:p>
            <a:pPr eaLnBrk="1" hangingPunct="1"/>
            <a:r>
              <a:rPr lang="es-ES" altLang="es-AR" sz="2800" i="1" smtClean="0"/>
              <a:t>Malato deshidrogenasa</a:t>
            </a:r>
          </a:p>
          <a:p>
            <a:pPr eaLnBrk="1" hangingPunct="1"/>
            <a:endParaRPr lang="es-ES" altLang="es-AR" sz="2800" i="1" smtClean="0"/>
          </a:p>
          <a:p>
            <a:pPr eaLnBrk="1" hangingPunct="1"/>
            <a:r>
              <a:rPr lang="es-ES" altLang="es-AR" sz="2800" i="1" smtClean="0">
                <a:latin typeface="Arial Unicode MS" pitchFamily="34" charset="-128"/>
              </a:rPr>
              <a:t> </a:t>
            </a:r>
            <a:r>
              <a:rPr lang="es-ES" altLang="es-AR" sz="2800" i="1" smtClean="0">
                <a:latin typeface="Symbol" pitchFamily="18" charset="2"/>
              </a:rPr>
              <a:t>a</a:t>
            </a:r>
            <a:r>
              <a:rPr lang="es-ES" altLang="es-AR" sz="2800" i="1" smtClean="0"/>
              <a:t>-cetoglutarato deshidrogenasa</a:t>
            </a:r>
          </a:p>
        </p:txBody>
      </p:sp>
      <p:sp>
        <p:nvSpPr>
          <p:cNvPr id="128004" name="Text Box 4"/>
          <p:cNvSpPr txBox="1">
            <a:spLocks noChangeArrowheads="1"/>
          </p:cNvSpPr>
          <p:nvPr/>
        </p:nvSpPr>
        <p:spPr bwMode="auto">
          <a:xfrm>
            <a:off x="539750" y="5373688"/>
            <a:ext cx="6911975" cy="4667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solidFill>
                  <a:schemeClr val="accent2"/>
                </a:solidFill>
              </a:rPr>
              <a:t>Sustrato  +  NAD</a:t>
            </a:r>
            <a:r>
              <a:rPr lang="es-ES" altLang="es-AR" sz="2400" b="1" baseline="30000">
                <a:solidFill>
                  <a:schemeClr val="accent2"/>
                </a:solidFill>
              </a:rPr>
              <a:t>+</a:t>
            </a:r>
            <a:r>
              <a:rPr lang="es-ES" altLang="es-AR" sz="2400" b="1" baseline="0">
                <a:solidFill>
                  <a:schemeClr val="accent2"/>
                </a:solidFill>
              </a:rPr>
              <a:t>         Producto  +  NADH +  H</a:t>
            </a:r>
          </a:p>
        </p:txBody>
      </p:sp>
      <p:sp>
        <p:nvSpPr>
          <p:cNvPr id="128005" name="Line 5"/>
          <p:cNvSpPr>
            <a:spLocks noChangeShapeType="1"/>
          </p:cNvSpPr>
          <p:nvPr/>
        </p:nvSpPr>
        <p:spPr bwMode="auto">
          <a:xfrm>
            <a:off x="3276600" y="5661025"/>
            <a:ext cx="503238"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128006" name="Rectangle 6"/>
          <p:cNvSpPr>
            <a:spLocks noChangeArrowheads="1"/>
          </p:cNvSpPr>
          <p:nvPr/>
        </p:nvSpPr>
        <p:spPr bwMode="auto">
          <a:xfrm>
            <a:off x="5651500" y="5229225"/>
            <a:ext cx="2089150" cy="792163"/>
          </a:xfrm>
          <a:prstGeom prst="rect">
            <a:avLst/>
          </a:prstGeom>
          <a:solidFill>
            <a:srgbClr val="FFFF00">
              <a:alpha val="16078"/>
            </a:srgbClr>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128007" name="Line 7"/>
          <p:cNvSpPr>
            <a:spLocks noChangeShapeType="1"/>
          </p:cNvSpPr>
          <p:nvPr/>
        </p:nvSpPr>
        <p:spPr bwMode="auto">
          <a:xfrm>
            <a:off x="7740650" y="5589588"/>
            <a:ext cx="3603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128008" name="Text Box 8"/>
          <p:cNvSpPr txBox="1">
            <a:spLocks noChangeArrowheads="1"/>
          </p:cNvSpPr>
          <p:nvPr/>
        </p:nvSpPr>
        <p:spPr bwMode="auto">
          <a:xfrm>
            <a:off x="8101013" y="5300663"/>
            <a:ext cx="647700" cy="376237"/>
          </a:xfrm>
          <a:prstGeom prst="rect">
            <a:avLst/>
          </a:prstGeom>
          <a:noFill/>
          <a:ln w="9525">
            <a:solidFill>
              <a:srgbClr val="F42B0A"/>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CR</a:t>
            </a:r>
          </a:p>
        </p:txBody>
      </p:sp>
      <p:grpSp>
        <p:nvGrpSpPr>
          <p:cNvPr id="2" name="Group 13"/>
          <p:cNvGrpSpPr>
            <a:grpSpLocks/>
          </p:cNvGrpSpPr>
          <p:nvPr/>
        </p:nvGrpSpPr>
        <p:grpSpPr bwMode="auto">
          <a:xfrm>
            <a:off x="4498975" y="2924175"/>
            <a:ext cx="3386138" cy="1800225"/>
            <a:chOff x="2834" y="1842"/>
            <a:chExt cx="2133" cy="1134"/>
          </a:xfrm>
        </p:grpSpPr>
        <p:sp>
          <p:nvSpPr>
            <p:cNvPr id="22538" name="Oval 9" descr="10%"/>
            <p:cNvSpPr>
              <a:spLocks noChangeArrowheads="1"/>
            </p:cNvSpPr>
            <p:nvPr/>
          </p:nvSpPr>
          <p:spPr bwMode="auto">
            <a:xfrm>
              <a:off x="3334" y="1842"/>
              <a:ext cx="1633" cy="1043"/>
            </a:xfrm>
            <a:prstGeom prst="ellipse">
              <a:avLst/>
            </a:prstGeom>
            <a:pattFill prst="pct10">
              <a:fgClr>
                <a:srgbClr val="FBFDA1"/>
              </a:fgClr>
              <a:bgClr>
                <a:srgbClr val="FFFFFF"/>
              </a:bgClr>
            </a:patt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ES" altLang="es-AR" b="1" baseline="0">
                  <a:solidFill>
                    <a:schemeClr val="accent2"/>
                  </a:solidFill>
                </a:rPr>
                <a:t>CICLO DE KREBS</a:t>
              </a:r>
            </a:p>
          </p:txBody>
        </p:sp>
        <p:sp>
          <p:nvSpPr>
            <p:cNvPr id="22539" name="Line 10"/>
            <p:cNvSpPr>
              <a:spLocks noChangeShapeType="1"/>
            </p:cNvSpPr>
            <p:nvPr/>
          </p:nvSpPr>
          <p:spPr bwMode="auto">
            <a:xfrm>
              <a:off x="2834" y="1979"/>
              <a:ext cx="454" cy="181"/>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22540" name="Line 11"/>
            <p:cNvSpPr>
              <a:spLocks noChangeShapeType="1"/>
            </p:cNvSpPr>
            <p:nvPr/>
          </p:nvSpPr>
          <p:spPr bwMode="auto">
            <a:xfrm>
              <a:off x="2971" y="2523"/>
              <a:ext cx="3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22541" name="Line 12"/>
            <p:cNvSpPr>
              <a:spLocks noChangeShapeType="1"/>
            </p:cNvSpPr>
            <p:nvPr/>
          </p:nvSpPr>
          <p:spPr bwMode="auto">
            <a:xfrm flipV="1">
              <a:off x="2925" y="2886"/>
              <a:ext cx="499" cy="9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grpSp>
    </p:spTree>
    <p:extLst>
      <p:ext uri="{BB962C8B-B14F-4D97-AF65-F5344CB8AC3E}">
        <p14:creationId xmlns:p14="http://schemas.microsoft.com/office/powerpoint/2010/main" val="244253871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5" name="Rectangle 7"/>
          <p:cNvSpPr>
            <a:spLocks noGrp="1" noChangeArrowheads="1"/>
          </p:cNvSpPr>
          <p:nvPr>
            <p:ph type="title"/>
          </p:nvPr>
        </p:nvSpPr>
        <p:spPr>
          <a:gradFill rotWithShape="1">
            <a:gsLst>
              <a:gs pos="0">
                <a:srgbClr val="716E02"/>
              </a:gs>
              <a:gs pos="50000">
                <a:srgbClr val="F4EE04"/>
              </a:gs>
              <a:gs pos="100000">
                <a:srgbClr val="716E02"/>
              </a:gs>
            </a:gsLst>
            <a:lin ang="5400000" scaled="1"/>
          </a:gradFill>
        </p:spPr>
        <p:txBody>
          <a:bodyPr/>
          <a:lstStyle/>
          <a:p>
            <a:pPr eaLnBrk="1" hangingPunct="1"/>
            <a:r>
              <a:rPr lang="es-ES" altLang="es-AR" sz="3200" b="1" smtClean="0">
                <a:solidFill>
                  <a:schemeClr val="tx1"/>
                </a:solidFill>
              </a:rPr>
              <a:t>Camino de los equivalentes de reducción en el Complejo I</a:t>
            </a:r>
          </a:p>
        </p:txBody>
      </p:sp>
      <p:pic>
        <p:nvPicPr>
          <p:cNvPr id="7174" name="Picture 6" descr="sp5282"/>
          <p:cNvPicPr>
            <a:picLocks noGrp="1" noChangeAspect="1" noChangeArrowheads="1"/>
          </p:cNvPicPr>
          <p:nvPr>
            <p:ph idx="1"/>
          </p:nvPr>
        </p:nvPicPr>
        <p:blipFill>
          <a:blip r:embed="rId2">
            <a:lum bright="-54000" contrast="66000"/>
            <a:extLst>
              <a:ext uri="{28A0092B-C50C-407E-A947-70E740481C1C}">
                <a14:useLocalDpi xmlns:a14="http://schemas.microsoft.com/office/drawing/2010/main" val="0"/>
              </a:ext>
            </a:extLst>
          </a:blip>
          <a:srcRect/>
          <a:stretch>
            <a:fillRect/>
          </a:stretch>
        </p:blipFill>
        <p:spPr>
          <a:xfrm>
            <a:off x="539750" y="2708275"/>
            <a:ext cx="8121650" cy="1922463"/>
          </a:xfrm>
          <a:solidFill>
            <a:srgbClr val="F4EE04"/>
          </a:solidFill>
        </p:spPr>
      </p:pic>
    </p:spTree>
    <p:extLst>
      <p:ext uri="{BB962C8B-B14F-4D97-AF65-F5344CB8AC3E}">
        <p14:creationId xmlns:p14="http://schemas.microsoft.com/office/powerpoint/2010/main" val="117742535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a:xfrm>
            <a:off x="468313" y="260350"/>
            <a:ext cx="8229600" cy="993775"/>
          </a:xfrm>
          <a:gradFill rotWithShape="1">
            <a:gsLst>
              <a:gs pos="0">
                <a:srgbClr val="716E02"/>
              </a:gs>
              <a:gs pos="50000">
                <a:srgbClr val="F4EE04"/>
              </a:gs>
              <a:gs pos="100000">
                <a:srgbClr val="716E02"/>
              </a:gs>
            </a:gsLst>
            <a:lin ang="5400000" scaled="1"/>
          </a:gradFill>
          <a:ln>
            <a:solidFill>
              <a:schemeClr val="tx1"/>
            </a:solidFill>
            <a:miter lim="800000"/>
            <a:headEnd/>
            <a:tailEnd/>
          </a:ln>
        </p:spPr>
        <p:txBody>
          <a:bodyPr/>
          <a:lstStyle/>
          <a:p>
            <a:pPr eaLnBrk="1" hangingPunct="1"/>
            <a:r>
              <a:rPr lang="es-ES" altLang="es-AR" sz="3200" b="1" smtClean="0"/>
              <a:t>COMPLEJO II</a:t>
            </a:r>
          </a:p>
        </p:txBody>
      </p:sp>
      <p:sp>
        <p:nvSpPr>
          <p:cNvPr id="176131" name="Rectangle 3" descr="30%"/>
          <p:cNvSpPr>
            <a:spLocks noGrp="1" noChangeArrowheads="1"/>
          </p:cNvSpPr>
          <p:nvPr>
            <p:ph type="body" idx="1"/>
          </p:nvPr>
        </p:nvSpPr>
        <p:spPr>
          <a:xfrm>
            <a:off x="457200" y="1600200"/>
            <a:ext cx="8229600" cy="2260600"/>
          </a:xfrm>
          <a:pattFill prst="pct30">
            <a:fgClr>
              <a:schemeClr val="accent1"/>
            </a:fgClr>
            <a:bgClr>
              <a:schemeClr val="bg1"/>
            </a:bgClr>
          </a:pattFill>
        </p:spPr>
        <p:txBody>
          <a:bodyPr/>
          <a:lstStyle/>
          <a:p>
            <a:pPr eaLnBrk="1" hangingPunct="1"/>
            <a:r>
              <a:rPr lang="es-ES" altLang="es-AR" sz="2400" b="1" smtClean="0"/>
              <a:t>Succinato-coenzima Q oxidorreductasa</a:t>
            </a:r>
          </a:p>
          <a:p>
            <a:pPr eaLnBrk="1" hangingPunct="1"/>
            <a:r>
              <a:rPr lang="es-ES" altLang="es-AR" sz="2400" b="1" smtClean="0"/>
              <a:t>Coenzima: FAD</a:t>
            </a:r>
          </a:p>
          <a:p>
            <a:pPr eaLnBrk="1" hangingPunct="1"/>
            <a:r>
              <a:rPr lang="es-ES" altLang="es-AR" sz="2400" b="1" smtClean="0"/>
              <a:t>Proteínas ferrosulfuradas</a:t>
            </a:r>
          </a:p>
          <a:p>
            <a:pPr eaLnBrk="1" hangingPunct="1"/>
            <a:r>
              <a:rPr lang="es-ES" altLang="es-AR" sz="2400" b="1" smtClean="0"/>
              <a:t>Transfiere equivalentes de reducción desde succinato a la coenzima Q</a:t>
            </a:r>
          </a:p>
          <a:p>
            <a:pPr eaLnBrk="1" hangingPunct="1"/>
            <a:endParaRPr lang="es-ES" altLang="es-AR" sz="2400" b="1" smtClean="0"/>
          </a:p>
          <a:p>
            <a:pPr eaLnBrk="1" hangingPunct="1">
              <a:buFontTx/>
              <a:buNone/>
            </a:pPr>
            <a:endParaRPr lang="es-ES" altLang="es-AR" sz="2400" b="1" baseline="-25000" smtClean="0"/>
          </a:p>
          <a:p>
            <a:pPr eaLnBrk="1" hangingPunct="1">
              <a:buFontTx/>
              <a:buNone/>
            </a:pPr>
            <a:endParaRPr lang="es-ES" altLang="es-AR" sz="2400" b="1" baseline="-25000" smtClean="0"/>
          </a:p>
        </p:txBody>
      </p:sp>
      <p:sp>
        <p:nvSpPr>
          <p:cNvPr id="24580" name="Text Box 4"/>
          <p:cNvSpPr txBox="1">
            <a:spLocks noChangeArrowheads="1"/>
          </p:cNvSpPr>
          <p:nvPr/>
        </p:nvSpPr>
        <p:spPr bwMode="auto">
          <a:xfrm>
            <a:off x="1403350" y="4076700"/>
            <a:ext cx="69135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endParaRPr lang="es-MX" altLang="es-AR" baseline="0"/>
          </a:p>
        </p:txBody>
      </p:sp>
      <p:sp>
        <p:nvSpPr>
          <p:cNvPr id="176133" name="Text Box 5"/>
          <p:cNvSpPr txBox="1">
            <a:spLocks noChangeArrowheads="1"/>
          </p:cNvSpPr>
          <p:nvPr/>
        </p:nvSpPr>
        <p:spPr bwMode="auto">
          <a:xfrm>
            <a:off x="539750" y="4005263"/>
            <a:ext cx="7956550" cy="2757487"/>
          </a:xfrm>
          <a:prstGeom prst="rect">
            <a:avLst/>
          </a:prstGeom>
          <a:solidFill>
            <a:srgbClr val="FBFDA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sz="2400" b="1" baseline="0"/>
              <a:t>Succinato + E-FAD              Fumarato + E-FADH</a:t>
            </a:r>
            <a:r>
              <a:rPr lang="es-ES" altLang="es-AR" sz="2400" b="1"/>
              <a:t>2</a:t>
            </a:r>
          </a:p>
          <a:p>
            <a:pPr eaLnBrk="1" hangingPunct="1">
              <a:spcBef>
                <a:spcPct val="20000"/>
              </a:spcBef>
            </a:pPr>
            <a:endParaRPr lang="es-ES" altLang="es-AR" sz="2400" b="1" baseline="0"/>
          </a:p>
          <a:p>
            <a:pPr eaLnBrk="1" hangingPunct="1">
              <a:spcBef>
                <a:spcPct val="20000"/>
              </a:spcBef>
            </a:pPr>
            <a:r>
              <a:rPr lang="es-ES" altLang="es-AR" sz="2400" b="1" baseline="0"/>
              <a:t>E-FADH</a:t>
            </a:r>
            <a:r>
              <a:rPr lang="es-ES" altLang="es-AR" sz="2400" b="1"/>
              <a:t>2 </a:t>
            </a:r>
            <a:r>
              <a:rPr lang="es-ES" altLang="es-AR" sz="2400" b="1" baseline="0"/>
              <a:t> + Prot-Fe</a:t>
            </a:r>
            <a:r>
              <a:rPr lang="es-ES" altLang="es-AR" sz="2400" b="1" baseline="30000"/>
              <a:t>+++</a:t>
            </a:r>
            <a:r>
              <a:rPr lang="es-ES" altLang="es-AR" sz="2400" b="1" baseline="0"/>
              <a:t>         E-FAD  + Prot-Fe</a:t>
            </a:r>
            <a:r>
              <a:rPr lang="es-ES" altLang="es-AR" sz="2400" b="1" baseline="30000"/>
              <a:t>++ </a:t>
            </a:r>
          </a:p>
          <a:p>
            <a:pPr eaLnBrk="1" hangingPunct="1">
              <a:spcBef>
                <a:spcPct val="20000"/>
              </a:spcBef>
            </a:pPr>
            <a:endParaRPr lang="es-ES" altLang="es-AR" sz="2400" b="1" baseline="0"/>
          </a:p>
          <a:p>
            <a:pPr eaLnBrk="1" hangingPunct="1">
              <a:spcBef>
                <a:spcPct val="20000"/>
              </a:spcBef>
            </a:pPr>
            <a:r>
              <a:rPr lang="es-ES" altLang="es-AR" sz="2400" b="1" baseline="0"/>
              <a:t>Prot-Fe</a:t>
            </a:r>
            <a:r>
              <a:rPr lang="es-ES" altLang="es-AR" sz="2400" b="1" baseline="30000"/>
              <a:t>++</a:t>
            </a:r>
            <a:r>
              <a:rPr lang="es-ES" altLang="es-AR" baseline="0"/>
              <a:t>  +  </a:t>
            </a:r>
            <a:r>
              <a:rPr lang="es-ES" altLang="es-AR" sz="2400" b="1" baseline="0"/>
              <a:t>CoQ                     Prot-Fe</a:t>
            </a:r>
            <a:r>
              <a:rPr lang="es-ES" altLang="es-AR" sz="2400" b="1" baseline="30000"/>
              <a:t>+++</a:t>
            </a:r>
            <a:r>
              <a:rPr lang="es-ES" altLang="es-AR" sz="2400" b="1" baseline="0"/>
              <a:t>   +  CoQH</a:t>
            </a:r>
            <a:r>
              <a:rPr lang="es-ES" altLang="es-AR" sz="2400" b="1"/>
              <a:t>2</a:t>
            </a:r>
          </a:p>
          <a:p>
            <a:pPr eaLnBrk="1" hangingPunct="1">
              <a:spcBef>
                <a:spcPct val="50000"/>
              </a:spcBef>
            </a:pPr>
            <a:endParaRPr lang="es-ES" altLang="es-AR" sz="2400" b="1" baseline="0"/>
          </a:p>
        </p:txBody>
      </p:sp>
      <p:sp>
        <p:nvSpPr>
          <p:cNvPr id="176134" name="Line 6"/>
          <p:cNvSpPr>
            <a:spLocks noChangeShapeType="1"/>
          </p:cNvSpPr>
          <p:nvPr/>
        </p:nvSpPr>
        <p:spPr bwMode="auto">
          <a:xfrm>
            <a:off x="3635375" y="4437063"/>
            <a:ext cx="647700" cy="0"/>
          </a:xfrm>
          <a:prstGeom prst="line">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176135" name="Line 7"/>
          <p:cNvSpPr>
            <a:spLocks noChangeShapeType="1"/>
          </p:cNvSpPr>
          <p:nvPr/>
        </p:nvSpPr>
        <p:spPr bwMode="auto">
          <a:xfrm>
            <a:off x="3563938" y="5373688"/>
            <a:ext cx="647700" cy="0"/>
          </a:xfrm>
          <a:prstGeom prst="line">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176136" name="Line 8"/>
          <p:cNvSpPr>
            <a:spLocks noChangeShapeType="1"/>
          </p:cNvSpPr>
          <p:nvPr/>
        </p:nvSpPr>
        <p:spPr bwMode="auto">
          <a:xfrm>
            <a:off x="3492500" y="6092825"/>
            <a:ext cx="647700" cy="0"/>
          </a:xfrm>
          <a:prstGeom prst="line">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Tree>
    <p:extLst>
      <p:ext uri="{BB962C8B-B14F-4D97-AF65-F5344CB8AC3E}">
        <p14:creationId xmlns:p14="http://schemas.microsoft.com/office/powerpoint/2010/main" val="60496609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ChangeArrowheads="1"/>
          </p:cNvSpPr>
          <p:nvPr>
            <p:ph type="title"/>
          </p:nvPr>
        </p:nvSpPr>
        <p:spPr>
          <a:gradFill rotWithShape="1">
            <a:gsLst>
              <a:gs pos="0">
                <a:srgbClr val="716E02"/>
              </a:gs>
              <a:gs pos="50000">
                <a:srgbClr val="F4EE04"/>
              </a:gs>
              <a:gs pos="100000">
                <a:srgbClr val="716E02"/>
              </a:gs>
            </a:gsLst>
            <a:lin ang="5400000" scaled="1"/>
          </a:gradFill>
          <a:ln>
            <a:solidFill>
              <a:schemeClr val="tx1"/>
            </a:solidFill>
            <a:miter lim="800000"/>
            <a:headEnd/>
            <a:tailEnd/>
          </a:ln>
        </p:spPr>
        <p:txBody>
          <a:bodyPr/>
          <a:lstStyle/>
          <a:p>
            <a:pPr eaLnBrk="1" hangingPunct="1"/>
            <a:r>
              <a:rPr lang="es-ES_tradnl" altLang="es-AR" sz="3200" b="1" i="1" smtClean="0"/>
              <a:t>Deshidrogenasas</a:t>
            </a:r>
            <a:r>
              <a:rPr lang="es-ES_tradnl" altLang="es-AR" sz="3200" b="1" smtClean="0"/>
              <a:t> que entregan electrones a la Ubiquinona</a:t>
            </a:r>
          </a:p>
        </p:txBody>
      </p:sp>
      <p:sp>
        <p:nvSpPr>
          <p:cNvPr id="153603" name="Rectangle 3"/>
          <p:cNvSpPr>
            <a:spLocks noGrp="1" noChangeArrowheads="1"/>
          </p:cNvSpPr>
          <p:nvPr>
            <p:ph type="body" idx="1"/>
          </p:nvPr>
        </p:nvSpPr>
        <p:spPr/>
        <p:txBody>
          <a:bodyPr/>
          <a:lstStyle/>
          <a:p>
            <a:pPr eaLnBrk="1" hangingPunct="1"/>
            <a:r>
              <a:rPr lang="es-ES_tradnl" altLang="es-AR" sz="2800" b="1" i="1" smtClean="0"/>
              <a:t>Acil-CoA deshidrogenasa</a:t>
            </a:r>
          </a:p>
          <a:p>
            <a:pPr eaLnBrk="1" hangingPunct="1"/>
            <a:endParaRPr lang="es-ES_tradnl" altLang="es-AR" sz="2800" b="1" i="1" smtClean="0"/>
          </a:p>
          <a:p>
            <a:pPr eaLnBrk="1" hangingPunct="1"/>
            <a:endParaRPr lang="es-ES_tradnl" altLang="es-AR" sz="2800" b="1" i="1" smtClean="0"/>
          </a:p>
          <a:p>
            <a:pPr eaLnBrk="1" hangingPunct="1"/>
            <a:endParaRPr lang="es-ES_tradnl" altLang="es-AR" sz="2800" b="1" i="1" smtClean="0"/>
          </a:p>
          <a:p>
            <a:pPr eaLnBrk="1" hangingPunct="1"/>
            <a:endParaRPr lang="es-ES_tradnl" altLang="es-AR" sz="2800" b="1" i="1" smtClean="0"/>
          </a:p>
          <a:p>
            <a:pPr eaLnBrk="1" hangingPunct="1"/>
            <a:r>
              <a:rPr lang="es-ES_tradnl" altLang="es-AR" sz="2800" b="1" i="1" smtClean="0"/>
              <a:t>Glicerol-3-fosfato deshidrogenasa</a:t>
            </a:r>
          </a:p>
        </p:txBody>
      </p:sp>
      <p:sp>
        <p:nvSpPr>
          <p:cNvPr id="153604" name="Oval 4"/>
          <p:cNvSpPr>
            <a:spLocks noChangeArrowheads="1"/>
          </p:cNvSpPr>
          <p:nvPr/>
        </p:nvSpPr>
        <p:spPr bwMode="auto">
          <a:xfrm>
            <a:off x="468313" y="2349500"/>
            <a:ext cx="1511300" cy="792163"/>
          </a:xfrm>
          <a:prstGeom prst="ellipse">
            <a:avLst/>
          </a:prstGeom>
          <a:solidFill>
            <a:srgbClr val="E9E9E9"/>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ES_tradnl" altLang="es-AR" sz="2000" b="1" baseline="0"/>
              <a:t>FADH</a:t>
            </a:r>
            <a:r>
              <a:rPr lang="es-ES_tradnl" altLang="es-AR" sz="2000" b="1"/>
              <a:t>2</a:t>
            </a:r>
            <a:endParaRPr lang="es-ES_tradnl" altLang="es-AR" sz="2000" b="1" baseline="0"/>
          </a:p>
        </p:txBody>
      </p:sp>
      <p:sp>
        <p:nvSpPr>
          <p:cNvPr id="153605" name="AutoShape 5"/>
          <p:cNvSpPr>
            <a:spLocks noChangeArrowheads="1"/>
          </p:cNvSpPr>
          <p:nvPr/>
        </p:nvSpPr>
        <p:spPr bwMode="auto">
          <a:xfrm>
            <a:off x="2051050" y="2565400"/>
            <a:ext cx="1079500" cy="215900"/>
          </a:xfrm>
          <a:prstGeom prst="curvedDownArrow">
            <a:avLst>
              <a:gd name="adj1" fmla="val 100000"/>
              <a:gd name="adj2" fmla="val 200000"/>
              <a:gd name="adj3" fmla="val 33333"/>
            </a:avLst>
          </a:prstGeom>
          <a:solidFill>
            <a:schemeClr val="accent1"/>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153606" name="Oval 6"/>
          <p:cNvSpPr>
            <a:spLocks noChangeArrowheads="1"/>
          </p:cNvSpPr>
          <p:nvPr/>
        </p:nvSpPr>
        <p:spPr bwMode="auto">
          <a:xfrm>
            <a:off x="3132138" y="2420938"/>
            <a:ext cx="1511300" cy="792162"/>
          </a:xfrm>
          <a:prstGeom prst="ellipse">
            <a:avLst/>
          </a:prstGeom>
          <a:solidFill>
            <a:srgbClr val="E9E9E9"/>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ES_tradnl" altLang="es-AR" sz="2000" b="1" baseline="0"/>
              <a:t>ETFP</a:t>
            </a:r>
          </a:p>
        </p:txBody>
      </p:sp>
      <p:sp>
        <p:nvSpPr>
          <p:cNvPr id="153607" name="Oval 7"/>
          <p:cNvSpPr>
            <a:spLocks noChangeArrowheads="1"/>
          </p:cNvSpPr>
          <p:nvPr/>
        </p:nvSpPr>
        <p:spPr bwMode="auto">
          <a:xfrm>
            <a:off x="5795963" y="2492375"/>
            <a:ext cx="1511300" cy="792163"/>
          </a:xfrm>
          <a:prstGeom prst="ellipse">
            <a:avLst/>
          </a:prstGeom>
          <a:solidFill>
            <a:srgbClr val="E9E9E9"/>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ES_tradnl" altLang="es-AR" sz="2000" b="1" baseline="0"/>
              <a:t>CoQ</a:t>
            </a:r>
          </a:p>
        </p:txBody>
      </p:sp>
      <p:sp>
        <p:nvSpPr>
          <p:cNvPr id="153608" name="AutoShape 8"/>
          <p:cNvSpPr>
            <a:spLocks noChangeArrowheads="1"/>
          </p:cNvSpPr>
          <p:nvPr/>
        </p:nvSpPr>
        <p:spPr bwMode="auto">
          <a:xfrm>
            <a:off x="4643438" y="2636838"/>
            <a:ext cx="1079500" cy="215900"/>
          </a:xfrm>
          <a:prstGeom prst="curvedDownArrow">
            <a:avLst>
              <a:gd name="adj1" fmla="val 100000"/>
              <a:gd name="adj2" fmla="val 200000"/>
              <a:gd name="adj3" fmla="val 33333"/>
            </a:avLst>
          </a:prstGeom>
          <a:solidFill>
            <a:schemeClr val="accent1"/>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153609" name="Text Box 9"/>
          <p:cNvSpPr txBox="1">
            <a:spLocks noChangeArrowheads="1"/>
          </p:cNvSpPr>
          <p:nvPr/>
        </p:nvSpPr>
        <p:spPr bwMode="auto">
          <a:xfrm>
            <a:off x="4140200" y="3357563"/>
            <a:ext cx="2233613" cy="641350"/>
          </a:xfrm>
          <a:prstGeom prst="rect">
            <a:avLst/>
          </a:prstGeom>
          <a:solidFill>
            <a:srgbClr val="FBFDA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_tradnl" altLang="es-AR" b="1" i="1" baseline="0"/>
              <a:t>ETFP-ubiquinona oxidorreductasa</a:t>
            </a:r>
          </a:p>
        </p:txBody>
      </p:sp>
      <p:sp>
        <p:nvSpPr>
          <p:cNvPr id="153610" name="AutoShape 10"/>
          <p:cNvSpPr>
            <a:spLocks noChangeArrowheads="1"/>
          </p:cNvSpPr>
          <p:nvPr/>
        </p:nvSpPr>
        <p:spPr bwMode="auto">
          <a:xfrm>
            <a:off x="2339975" y="5084763"/>
            <a:ext cx="1079500" cy="215900"/>
          </a:xfrm>
          <a:prstGeom prst="curvedDownArrow">
            <a:avLst>
              <a:gd name="adj1" fmla="val 100000"/>
              <a:gd name="adj2" fmla="val 200000"/>
              <a:gd name="adj3" fmla="val 33333"/>
            </a:avLst>
          </a:prstGeom>
          <a:solidFill>
            <a:schemeClr val="accent1"/>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153611" name="Oval 11"/>
          <p:cNvSpPr>
            <a:spLocks noChangeArrowheads="1"/>
          </p:cNvSpPr>
          <p:nvPr/>
        </p:nvSpPr>
        <p:spPr bwMode="auto">
          <a:xfrm>
            <a:off x="755650" y="5084763"/>
            <a:ext cx="1511300" cy="792162"/>
          </a:xfrm>
          <a:prstGeom prst="ellipse">
            <a:avLst/>
          </a:prstGeom>
          <a:solidFill>
            <a:srgbClr val="E9E9E9"/>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ES_tradnl" altLang="es-AR" sz="2000" b="1" baseline="0"/>
              <a:t>FADH</a:t>
            </a:r>
            <a:r>
              <a:rPr lang="es-ES_tradnl" altLang="es-AR" sz="2000" b="1"/>
              <a:t>2</a:t>
            </a:r>
            <a:endParaRPr lang="es-ES_tradnl" altLang="es-AR" baseline="0"/>
          </a:p>
        </p:txBody>
      </p:sp>
      <p:sp>
        <p:nvSpPr>
          <p:cNvPr id="153612" name="Oval 12"/>
          <p:cNvSpPr>
            <a:spLocks noChangeArrowheads="1"/>
          </p:cNvSpPr>
          <p:nvPr/>
        </p:nvSpPr>
        <p:spPr bwMode="auto">
          <a:xfrm>
            <a:off x="3203575" y="5157788"/>
            <a:ext cx="1511300" cy="792162"/>
          </a:xfrm>
          <a:prstGeom prst="ellipse">
            <a:avLst/>
          </a:prstGeom>
          <a:solidFill>
            <a:srgbClr val="E9E9E9"/>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ES_tradnl" altLang="es-AR" sz="2000" b="1" baseline="0"/>
              <a:t>CoQ</a:t>
            </a:r>
            <a:endParaRPr lang="es-ES_tradnl" altLang="es-AR" baseline="0"/>
          </a:p>
        </p:txBody>
      </p:sp>
    </p:spTree>
    <p:extLst>
      <p:ext uri="{BB962C8B-B14F-4D97-AF65-F5344CB8AC3E}">
        <p14:creationId xmlns:p14="http://schemas.microsoft.com/office/powerpoint/2010/main" val="416826019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84" name="Rectangle 44"/>
          <p:cNvSpPr>
            <a:spLocks noChangeArrowheads="1"/>
          </p:cNvSpPr>
          <p:nvPr/>
        </p:nvSpPr>
        <p:spPr bwMode="auto">
          <a:xfrm>
            <a:off x="0" y="2492375"/>
            <a:ext cx="9144000" cy="2089150"/>
          </a:xfrm>
          <a:prstGeom prst="rect">
            <a:avLst/>
          </a:prstGeom>
          <a:solidFill>
            <a:srgbClr val="E7E7E7"/>
          </a:solidFill>
          <a:ln>
            <a:noFill/>
          </a:ln>
          <a:extLst>
            <a:ext uri="{91240B29-F687-4F45-9708-019B960494DF}">
              <a14:hiddenLine xmlns:a14="http://schemas.microsoft.com/office/drawing/2010/main" w="38100">
                <a:solidFill>
                  <a:srgbClr val="000000"/>
                </a:solidFill>
                <a:miter lim="800000"/>
                <a:headEnd/>
                <a:tailEnd/>
              </a14:hiddenLine>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138242" name="Rectangle 2"/>
          <p:cNvSpPr>
            <a:spLocks noGrp="1" noChangeArrowheads="1"/>
          </p:cNvSpPr>
          <p:nvPr>
            <p:ph type="title"/>
          </p:nvPr>
        </p:nvSpPr>
        <p:spPr>
          <a:gradFill rotWithShape="1">
            <a:gsLst>
              <a:gs pos="0">
                <a:srgbClr val="716E02"/>
              </a:gs>
              <a:gs pos="50000">
                <a:srgbClr val="F4EE04"/>
              </a:gs>
              <a:gs pos="100000">
                <a:srgbClr val="716E02"/>
              </a:gs>
            </a:gsLst>
            <a:lin ang="5400000" scaled="1"/>
          </a:gradFill>
          <a:ln>
            <a:solidFill>
              <a:schemeClr val="accent2"/>
            </a:solidFill>
            <a:miter lim="800000"/>
            <a:headEnd/>
            <a:tailEnd/>
          </a:ln>
        </p:spPr>
        <p:txBody>
          <a:bodyPr/>
          <a:lstStyle/>
          <a:p>
            <a:pPr eaLnBrk="1" hangingPunct="1"/>
            <a:r>
              <a:rPr lang="es-ES" altLang="es-AR" sz="3200" b="1" smtClean="0"/>
              <a:t>CAMINO DE LOS ELECTRONES desde el COMPLEJO III al O</a:t>
            </a:r>
            <a:r>
              <a:rPr lang="es-ES" altLang="es-AR" sz="3200" b="1" baseline="-25000" smtClean="0"/>
              <a:t>2</a:t>
            </a:r>
          </a:p>
        </p:txBody>
      </p:sp>
      <p:pic>
        <p:nvPicPr>
          <p:cNvPr id="26628" name="Picture 4" descr="sp5282"/>
          <p:cNvPicPr>
            <a:picLocks noGrp="1" noChangeAspect="1" noChangeArrowheads="1"/>
          </p:cNvPicPr>
          <p:nvPr>
            <p:ph sz="half" idx="1"/>
          </p:nvPr>
        </p:nvPicPr>
        <p:blipFill>
          <a:blip r:embed="rId2">
            <a:lum bright="-24000" contrast="24000"/>
            <a:extLst>
              <a:ext uri="{28A0092B-C50C-407E-A947-70E740481C1C}">
                <a14:useLocalDpi xmlns:a14="http://schemas.microsoft.com/office/drawing/2010/main" val="0"/>
              </a:ext>
            </a:extLst>
          </a:blip>
          <a:srcRect/>
          <a:stretch>
            <a:fillRect/>
          </a:stretch>
        </p:blipFill>
        <p:spPr>
          <a:xfrm>
            <a:off x="468313" y="3141663"/>
            <a:ext cx="4038600" cy="1198562"/>
          </a:xfrm>
          <a:noFill/>
        </p:spPr>
      </p:pic>
      <p:pic>
        <p:nvPicPr>
          <p:cNvPr id="26629" name="Picture 8" descr="sp5282"/>
          <p:cNvPicPr>
            <a:picLocks noGrp="1" noChangeAspect="1" noChangeArrowheads="1"/>
          </p:cNvPicPr>
          <p:nvPr>
            <p:ph sz="quarter" idx="2"/>
          </p:nvPr>
        </p:nvPicPr>
        <p:blipFill>
          <a:blip r:embed="rId2">
            <a:lum bright="-24000" contrast="24000"/>
            <a:extLst>
              <a:ext uri="{28A0092B-C50C-407E-A947-70E740481C1C}">
                <a14:useLocalDpi xmlns:a14="http://schemas.microsoft.com/office/drawing/2010/main" val="0"/>
              </a:ext>
            </a:extLst>
          </a:blip>
          <a:srcRect r="19733" b="-5482"/>
          <a:stretch>
            <a:fillRect/>
          </a:stretch>
        </p:blipFill>
        <p:spPr>
          <a:xfrm>
            <a:off x="3862388" y="3141663"/>
            <a:ext cx="3241675" cy="1295400"/>
          </a:xfrm>
          <a:noFill/>
        </p:spPr>
      </p:pic>
      <p:sp>
        <p:nvSpPr>
          <p:cNvPr id="26630" name="Text Box 6"/>
          <p:cNvSpPr txBox="1">
            <a:spLocks noChangeArrowheads="1"/>
          </p:cNvSpPr>
          <p:nvPr/>
        </p:nvSpPr>
        <p:spPr bwMode="auto">
          <a:xfrm>
            <a:off x="107950" y="3141663"/>
            <a:ext cx="1008063" cy="366712"/>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spcBef>
                <a:spcPct val="50000"/>
              </a:spcBef>
            </a:pPr>
            <a:r>
              <a:rPr lang="es-ES" altLang="es-AR" b="1" baseline="0"/>
              <a:t>CoQH</a:t>
            </a:r>
            <a:r>
              <a:rPr lang="es-ES" altLang="es-AR" b="1"/>
              <a:t>2</a:t>
            </a:r>
            <a:endParaRPr lang="es-ES" altLang="es-AR" b="1" baseline="0"/>
          </a:p>
        </p:txBody>
      </p:sp>
      <p:sp>
        <p:nvSpPr>
          <p:cNvPr id="26631" name="Text Box 7"/>
          <p:cNvSpPr txBox="1">
            <a:spLocks noChangeArrowheads="1"/>
          </p:cNvSpPr>
          <p:nvPr/>
        </p:nvSpPr>
        <p:spPr bwMode="auto">
          <a:xfrm>
            <a:off x="322263" y="4076700"/>
            <a:ext cx="720725" cy="366713"/>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CoQ</a:t>
            </a:r>
          </a:p>
        </p:txBody>
      </p:sp>
      <p:pic>
        <p:nvPicPr>
          <p:cNvPr id="26632" name="Picture 10" descr="sp5282"/>
          <p:cNvPicPr>
            <a:picLocks noGrp="1" noChangeAspect="1" noChangeArrowheads="1"/>
          </p:cNvPicPr>
          <p:nvPr>
            <p:ph sz="quarter" idx="3"/>
          </p:nvPr>
        </p:nvPicPr>
        <p:blipFill>
          <a:blip r:embed="rId2">
            <a:lum bright="-24000" contrast="24000"/>
            <a:extLst>
              <a:ext uri="{28A0092B-C50C-407E-A947-70E740481C1C}">
                <a14:useLocalDpi xmlns:a14="http://schemas.microsoft.com/office/drawing/2010/main" val="0"/>
              </a:ext>
            </a:extLst>
          </a:blip>
          <a:srcRect l="53381" b="-5481"/>
          <a:stretch>
            <a:fillRect/>
          </a:stretch>
        </p:blipFill>
        <p:spPr>
          <a:xfrm>
            <a:off x="7081838" y="3141663"/>
            <a:ext cx="1882775" cy="1295400"/>
          </a:xfrm>
          <a:noFill/>
        </p:spPr>
      </p:pic>
      <p:sp>
        <p:nvSpPr>
          <p:cNvPr id="26633" name="Oval 12"/>
          <p:cNvSpPr>
            <a:spLocks noChangeArrowheads="1"/>
          </p:cNvSpPr>
          <p:nvPr/>
        </p:nvSpPr>
        <p:spPr bwMode="auto">
          <a:xfrm>
            <a:off x="1485900" y="3500438"/>
            <a:ext cx="1009650" cy="576262"/>
          </a:xfrm>
          <a:prstGeom prst="ellipse">
            <a:avLst/>
          </a:pr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ES" altLang="es-AR" b="1" baseline="0">
                <a:solidFill>
                  <a:srgbClr val="3366FF"/>
                </a:solidFill>
              </a:rPr>
              <a:t>Cit.</a:t>
            </a:r>
          </a:p>
          <a:p>
            <a:pPr algn="ctr" eaLnBrk="1" hangingPunct="1"/>
            <a:r>
              <a:rPr lang="es-ES" altLang="es-AR" b="1" baseline="0">
                <a:solidFill>
                  <a:srgbClr val="3366FF"/>
                </a:solidFill>
              </a:rPr>
              <a:t>b</a:t>
            </a:r>
            <a:r>
              <a:rPr lang="es-ES" altLang="es-AR" b="1">
                <a:solidFill>
                  <a:srgbClr val="3366FF"/>
                </a:solidFill>
              </a:rPr>
              <a:t>566</a:t>
            </a:r>
            <a:endParaRPr lang="es-ES" altLang="es-AR" b="1" baseline="0">
              <a:solidFill>
                <a:srgbClr val="3366FF"/>
              </a:solidFill>
            </a:endParaRPr>
          </a:p>
        </p:txBody>
      </p:sp>
      <p:sp>
        <p:nvSpPr>
          <p:cNvPr id="26634" name="Text Box 13"/>
          <p:cNvSpPr txBox="1">
            <a:spLocks noChangeArrowheads="1"/>
          </p:cNvSpPr>
          <p:nvPr/>
        </p:nvSpPr>
        <p:spPr bwMode="auto">
          <a:xfrm>
            <a:off x="1692275" y="3141663"/>
            <a:ext cx="720725" cy="366712"/>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Fe</a:t>
            </a:r>
            <a:r>
              <a:rPr lang="es-ES" altLang="es-AR" b="1" baseline="30000"/>
              <a:t>+++</a:t>
            </a:r>
            <a:endParaRPr lang="es-ES" altLang="es-AR" b="1" baseline="0"/>
          </a:p>
        </p:txBody>
      </p:sp>
      <p:sp>
        <p:nvSpPr>
          <p:cNvPr id="26635" name="Text Box 14"/>
          <p:cNvSpPr txBox="1">
            <a:spLocks noChangeArrowheads="1"/>
          </p:cNvSpPr>
          <p:nvPr/>
        </p:nvSpPr>
        <p:spPr bwMode="auto">
          <a:xfrm>
            <a:off x="5076825" y="3141663"/>
            <a:ext cx="720725" cy="366712"/>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Fe</a:t>
            </a:r>
            <a:r>
              <a:rPr lang="es-ES" altLang="es-AR" b="1" baseline="30000"/>
              <a:t>++</a:t>
            </a:r>
            <a:endParaRPr lang="es-ES" altLang="es-AR" b="1" baseline="0"/>
          </a:p>
        </p:txBody>
      </p:sp>
      <p:sp>
        <p:nvSpPr>
          <p:cNvPr id="26636" name="Text Box 15"/>
          <p:cNvSpPr txBox="1">
            <a:spLocks noChangeArrowheads="1"/>
          </p:cNvSpPr>
          <p:nvPr/>
        </p:nvSpPr>
        <p:spPr bwMode="auto">
          <a:xfrm>
            <a:off x="2771775" y="3141663"/>
            <a:ext cx="720725" cy="366712"/>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Fe</a:t>
            </a:r>
            <a:r>
              <a:rPr lang="es-ES" altLang="es-AR" b="1" baseline="30000"/>
              <a:t>++</a:t>
            </a:r>
            <a:endParaRPr lang="es-ES" altLang="es-AR" b="1" baseline="0"/>
          </a:p>
        </p:txBody>
      </p:sp>
      <p:sp>
        <p:nvSpPr>
          <p:cNvPr id="26637" name="Text Box 16"/>
          <p:cNvSpPr txBox="1">
            <a:spLocks noChangeArrowheads="1"/>
          </p:cNvSpPr>
          <p:nvPr/>
        </p:nvSpPr>
        <p:spPr bwMode="auto">
          <a:xfrm>
            <a:off x="3851275" y="3141663"/>
            <a:ext cx="720725" cy="366712"/>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a:t>
            </a:r>
            <a:r>
              <a:rPr lang="es-ES" altLang="es-AR" b="1" baseline="30000"/>
              <a:t>+++</a:t>
            </a:r>
            <a:endParaRPr lang="es-ES" altLang="es-AR" baseline="0"/>
          </a:p>
        </p:txBody>
      </p:sp>
      <p:sp>
        <p:nvSpPr>
          <p:cNvPr id="26638" name="Text Box 17"/>
          <p:cNvSpPr txBox="1">
            <a:spLocks noChangeArrowheads="1"/>
          </p:cNvSpPr>
          <p:nvPr/>
        </p:nvSpPr>
        <p:spPr bwMode="auto">
          <a:xfrm>
            <a:off x="6156325" y="3141663"/>
            <a:ext cx="720725" cy="366712"/>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a:t>
            </a:r>
            <a:r>
              <a:rPr lang="es-ES" altLang="es-AR" b="1" baseline="30000"/>
              <a:t>+++</a:t>
            </a:r>
            <a:endParaRPr lang="es-ES" altLang="es-AR" baseline="0"/>
          </a:p>
        </p:txBody>
      </p:sp>
      <p:sp>
        <p:nvSpPr>
          <p:cNvPr id="26639" name="Text Box 18"/>
          <p:cNvSpPr txBox="1">
            <a:spLocks noChangeArrowheads="1"/>
          </p:cNvSpPr>
          <p:nvPr/>
        </p:nvSpPr>
        <p:spPr bwMode="auto">
          <a:xfrm>
            <a:off x="1692275" y="4149725"/>
            <a:ext cx="720725" cy="366713"/>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a:t>
            </a:r>
            <a:r>
              <a:rPr lang="es-ES" altLang="es-AR" b="1" baseline="30000"/>
              <a:t>++</a:t>
            </a:r>
            <a:endParaRPr lang="es-ES" altLang="es-AR" baseline="0"/>
          </a:p>
        </p:txBody>
      </p:sp>
      <p:sp>
        <p:nvSpPr>
          <p:cNvPr id="26640" name="Text Box 19"/>
          <p:cNvSpPr txBox="1">
            <a:spLocks noChangeArrowheads="1"/>
          </p:cNvSpPr>
          <p:nvPr/>
        </p:nvSpPr>
        <p:spPr bwMode="auto">
          <a:xfrm>
            <a:off x="2843213" y="4149725"/>
            <a:ext cx="720725" cy="366713"/>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a:t>
            </a:r>
            <a:r>
              <a:rPr lang="es-ES" altLang="es-AR" b="1" baseline="30000"/>
              <a:t>+++</a:t>
            </a:r>
            <a:endParaRPr lang="es-ES" altLang="es-AR" baseline="0"/>
          </a:p>
        </p:txBody>
      </p:sp>
      <p:sp>
        <p:nvSpPr>
          <p:cNvPr id="26641" name="Text Box 20"/>
          <p:cNvSpPr txBox="1">
            <a:spLocks noChangeArrowheads="1"/>
          </p:cNvSpPr>
          <p:nvPr/>
        </p:nvSpPr>
        <p:spPr bwMode="auto">
          <a:xfrm>
            <a:off x="3924300" y="4149725"/>
            <a:ext cx="720725" cy="366713"/>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a:t>
            </a:r>
            <a:r>
              <a:rPr lang="es-ES" altLang="es-AR" b="1" baseline="30000"/>
              <a:t>++</a:t>
            </a:r>
            <a:endParaRPr lang="es-ES" altLang="es-AR" baseline="0"/>
          </a:p>
        </p:txBody>
      </p:sp>
      <p:sp>
        <p:nvSpPr>
          <p:cNvPr id="26642" name="Text Box 21"/>
          <p:cNvSpPr txBox="1">
            <a:spLocks noChangeArrowheads="1"/>
          </p:cNvSpPr>
          <p:nvPr/>
        </p:nvSpPr>
        <p:spPr bwMode="auto">
          <a:xfrm>
            <a:off x="5148263" y="4149725"/>
            <a:ext cx="720725" cy="366713"/>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a:t>
            </a:r>
            <a:r>
              <a:rPr lang="es-ES" altLang="es-AR" b="1" baseline="30000"/>
              <a:t>+++</a:t>
            </a:r>
            <a:endParaRPr lang="es-ES" altLang="es-AR" baseline="0"/>
          </a:p>
        </p:txBody>
      </p:sp>
      <p:sp>
        <p:nvSpPr>
          <p:cNvPr id="26643" name="Text Box 22"/>
          <p:cNvSpPr txBox="1">
            <a:spLocks noChangeArrowheads="1"/>
          </p:cNvSpPr>
          <p:nvPr/>
        </p:nvSpPr>
        <p:spPr bwMode="auto">
          <a:xfrm>
            <a:off x="6227763" y="4149725"/>
            <a:ext cx="720725" cy="366713"/>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a:t>
            </a:r>
            <a:r>
              <a:rPr lang="es-ES" altLang="es-AR" b="1" baseline="30000"/>
              <a:t>++</a:t>
            </a:r>
            <a:endParaRPr lang="es-ES" altLang="es-AR" baseline="0"/>
          </a:p>
        </p:txBody>
      </p:sp>
      <p:sp>
        <p:nvSpPr>
          <p:cNvPr id="26644" name="Text Box 23"/>
          <p:cNvSpPr txBox="1">
            <a:spLocks noChangeArrowheads="1"/>
          </p:cNvSpPr>
          <p:nvPr/>
        </p:nvSpPr>
        <p:spPr bwMode="auto">
          <a:xfrm>
            <a:off x="7235825" y="4149725"/>
            <a:ext cx="720725" cy="366713"/>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a:t>
            </a:r>
            <a:r>
              <a:rPr lang="es-ES" altLang="es-AR" b="1" baseline="30000"/>
              <a:t>+++</a:t>
            </a:r>
            <a:endParaRPr lang="es-ES" altLang="es-AR" baseline="0"/>
          </a:p>
        </p:txBody>
      </p:sp>
      <p:sp>
        <p:nvSpPr>
          <p:cNvPr id="26645" name="Text Box 24"/>
          <p:cNvSpPr txBox="1">
            <a:spLocks noChangeArrowheads="1"/>
          </p:cNvSpPr>
          <p:nvPr/>
        </p:nvSpPr>
        <p:spPr bwMode="auto">
          <a:xfrm>
            <a:off x="7235825" y="3141663"/>
            <a:ext cx="720725" cy="366712"/>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Fe</a:t>
            </a:r>
            <a:r>
              <a:rPr lang="es-ES" altLang="es-AR" b="1" baseline="30000"/>
              <a:t>++</a:t>
            </a:r>
            <a:endParaRPr lang="es-ES" altLang="es-AR" baseline="0"/>
          </a:p>
        </p:txBody>
      </p:sp>
      <p:sp>
        <p:nvSpPr>
          <p:cNvPr id="26646" name="Text Box 25"/>
          <p:cNvSpPr txBox="1">
            <a:spLocks noChangeArrowheads="1"/>
          </p:cNvSpPr>
          <p:nvPr/>
        </p:nvSpPr>
        <p:spPr bwMode="auto">
          <a:xfrm>
            <a:off x="7847013" y="2997200"/>
            <a:ext cx="1296987" cy="366713"/>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solidFill>
                  <a:srgbClr val="F42B0A"/>
                </a:solidFill>
              </a:rPr>
              <a:t>½ O</a:t>
            </a:r>
            <a:r>
              <a:rPr lang="es-ES" altLang="es-AR" b="1">
                <a:solidFill>
                  <a:srgbClr val="F42B0A"/>
                </a:solidFill>
              </a:rPr>
              <a:t>2</a:t>
            </a:r>
            <a:r>
              <a:rPr lang="es-ES" altLang="es-AR" b="1" baseline="0">
                <a:solidFill>
                  <a:srgbClr val="F42B0A"/>
                </a:solidFill>
              </a:rPr>
              <a:t> + H</a:t>
            </a:r>
            <a:r>
              <a:rPr lang="es-ES" altLang="es-AR" b="1" baseline="30000">
                <a:solidFill>
                  <a:srgbClr val="F42B0A"/>
                </a:solidFill>
              </a:rPr>
              <a:t>+</a:t>
            </a:r>
            <a:endParaRPr lang="es-ES" altLang="es-AR" b="1" baseline="0">
              <a:solidFill>
                <a:srgbClr val="F42B0A"/>
              </a:solidFill>
            </a:endParaRPr>
          </a:p>
        </p:txBody>
      </p:sp>
      <p:sp>
        <p:nvSpPr>
          <p:cNvPr id="26647" name="Text Box 26"/>
          <p:cNvSpPr txBox="1">
            <a:spLocks noChangeArrowheads="1"/>
          </p:cNvSpPr>
          <p:nvPr/>
        </p:nvSpPr>
        <p:spPr bwMode="auto">
          <a:xfrm>
            <a:off x="8496300" y="4076700"/>
            <a:ext cx="647700" cy="366713"/>
          </a:xfrm>
          <a:prstGeom prst="rect">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solidFill>
                  <a:srgbClr val="F42B0A"/>
                </a:solidFill>
              </a:rPr>
              <a:t>H</a:t>
            </a:r>
            <a:r>
              <a:rPr lang="es-ES" altLang="es-AR" b="1">
                <a:solidFill>
                  <a:srgbClr val="F42B0A"/>
                </a:solidFill>
              </a:rPr>
              <a:t>2</a:t>
            </a:r>
            <a:r>
              <a:rPr lang="es-ES" altLang="es-AR" b="1" baseline="0">
                <a:solidFill>
                  <a:srgbClr val="F42B0A"/>
                </a:solidFill>
              </a:rPr>
              <a:t>O</a:t>
            </a:r>
          </a:p>
        </p:txBody>
      </p:sp>
      <p:sp>
        <p:nvSpPr>
          <p:cNvPr id="26648" name="Oval 27"/>
          <p:cNvSpPr>
            <a:spLocks noChangeArrowheads="1"/>
          </p:cNvSpPr>
          <p:nvPr/>
        </p:nvSpPr>
        <p:spPr bwMode="auto">
          <a:xfrm>
            <a:off x="2638425" y="3500438"/>
            <a:ext cx="1081088" cy="503237"/>
          </a:xfrm>
          <a:prstGeom prst="ellipse">
            <a:avLst/>
          </a:pr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ES" altLang="es-AR" b="1" baseline="0">
                <a:solidFill>
                  <a:srgbClr val="3366FF"/>
                </a:solidFill>
              </a:rPr>
              <a:t>Cit.</a:t>
            </a:r>
          </a:p>
          <a:p>
            <a:pPr algn="ctr" eaLnBrk="1" hangingPunct="1"/>
            <a:r>
              <a:rPr lang="es-ES" altLang="es-AR" b="1" baseline="0">
                <a:solidFill>
                  <a:srgbClr val="3366FF"/>
                </a:solidFill>
              </a:rPr>
              <a:t>b</a:t>
            </a:r>
            <a:r>
              <a:rPr lang="es-ES" altLang="es-AR" b="1">
                <a:solidFill>
                  <a:srgbClr val="3366FF"/>
                </a:solidFill>
              </a:rPr>
              <a:t>562</a:t>
            </a:r>
            <a:endParaRPr lang="es-ES" altLang="es-AR" baseline="0">
              <a:solidFill>
                <a:srgbClr val="3366FF"/>
              </a:solidFill>
            </a:endParaRPr>
          </a:p>
        </p:txBody>
      </p:sp>
      <p:sp>
        <p:nvSpPr>
          <p:cNvPr id="26649" name="Text Box 28"/>
          <p:cNvSpPr txBox="1">
            <a:spLocks noChangeArrowheads="1"/>
          </p:cNvSpPr>
          <p:nvPr/>
        </p:nvSpPr>
        <p:spPr bwMode="auto">
          <a:xfrm>
            <a:off x="3862388" y="3644900"/>
            <a:ext cx="863600" cy="366713"/>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solidFill>
                  <a:srgbClr val="3366FF"/>
                </a:solidFill>
              </a:rPr>
              <a:t> Fe-S</a:t>
            </a:r>
          </a:p>
        </p:txBody>
      </p:sp>
      <p:sp>
        <p:nvSpPr>
          <p:cNvPr id="26650" name="Oval 29"/>
          <p:cNvSpPr>
            <a:spLocks noChangeArrowheads="1"/>
          </p:cNvSpPr>
          <p:nvPr/>
        </p:nvSpPr>
        <p:spPr bwMode="auto">
          <a:xfrm>
            <a:off x="4859338" y="3500438"/>
            <a:ext cx="1081087" cy="647700"/>
          </a:xfrm>
          <a:prstGeom prst="ellipse">
            <a:avLst/>
          </a:pr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ES" altLang="es-AR" b="1" baseline="0">
                <a:solidFill>
                  <a:srgbClr val="3366FF"/>
                </a:solidFill>
              </a:rPr>
              <a:t>Cit.</a:t>
            </a:r>
          </a:p>
          <a:p>
            <a:pPr algn="ctr" eaLnBrk="1" hangingPunct="1"/>
            <a:r>
              <a:rPr lang="es-ES" altLang="es-AR" b="1" baseline="0">
                <a:solidFill>
                  <a:srgbClr val="3366FF"/>
                </a:solidFill>
              </a:rPr>
              <a:t>c</a:t>
            </a:r>
            <a:r>
              <a:rPr lang="es-ES" altLang="es-AR" b="1">
                <a:solidFill>
                  <a:srgbClr val="3366FF"/>
                </a:solidFill>
              </a:rPr>
              <a:t>1</a:t>
            </a:r>
            <a:endParaRPr lang="es-ES" altLang="es-AR" b="1" baseline="0">
              <a:solidFill>
                <a:srgbClr val="3366FF"/>
              </a:solidFill>
            </a:endParaRPr>
          </a:p>
        </p:txBody>
      </p:sp>
      <p:sp>
        <p:nvSpPr>
          <p:cNvPr id="26651" name="Oval 30"/>
          <p:cNvSpPr>
            <a:spLocks noChangeArrowheads="1"/>
          </p:cNvSpPr>
          <p:nvPr/>
        </p:nvSpPr>
        <p:spPr bwMode="auto">
          <a:xfrm>
            <a:off x="6084888" y="3500438"/>
            <a:ext cx="792162" cy="647700"/>
          </a:xfrm>
          <a:prstGeom prst="ellipse">
            <a:avLst/>
          </a:pr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ES" altLang="es-AR" b="1" baseline="0">
                <a:solidFill>
                  <a:srgbClr val="3366FF"/>
                </a:solidFill>
              </a:rPr>
              <a:t>Cit.</a:t>
            </a:r>
          </a:p>
          <a:p>
            <a:pPr algn="ctr" eaLnBrk="1" hangingPunct="1"/>
            <a:r>
              <a:rPr lang="es-ES" altLang="es-AR" b="1" baseline="0">
                <a:solidFill>
                  <a:srgbClr val="3366FF"/>
                </a:solidFill>
              </a:rPr>
              <a:t>c</a:t>
            </a:r>
            <a:endParaRPr lang="es-ES" altLang="es-AR" baseline="0">
              <a:solidFill>
                <a:srgbClr val="3366FF"/>
              </a:solidFill>
            </a:endParaRPr>
          </a:p>
        </p:txBody>
      </p:sp>
      <p:sp>
        <p:nvSpPr>
          <p:cNvPr id="26652" name="Oval 31"/>
          <p:cNvSpPr>
            <a:spLocks noChangeArrowheads="1"/>
          </p:cNvSpPr>
          <p:nvPr/>
        </p:nvSpPr>
        <p:spPr bwMode="auto">
          <a:xfrm>
            <a:off x="7164388" y="3500438"/>
            <a:ext cx="863600" cy="647700"/>
          </a:xfrm>
          <a:prstGeom prst="ellipse">
            <a:avLst/>
          </a:pr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ES" altLang="es-AR" b="1" baseline="0">
                <a:solidFill>
                  <a:srgbClr val="3366FF"/>
                </a:solidFill>
              </a:rPr>
              <a:t>Cit.</a:t>
            </a:r>
          </a:p>
          <a:p>
            <a:pPr algn="ctr" eaLnBrk="1" hangingPunct="1"/>
            <a:r>
              <a:rPr lang="es-ES" altLang="es-AR" b="1" baseline="0">
                <a:solidFill>
                  <a:srgbClr val="3366FF"/>
                </a:solidFill>
              </a:rPr>
              <a:t>a.a</a:t>
            </a:r>
            <a:r>
              <a:rPr lang="es-ES" altLang="es-AR" b="1">
                <a:solidFill>
                  <a:srgbClr val="3366FF"/>
                </a:solidFill>
              </a:rPr>
              <a:t>3</a:t>
            </a:r>
            <a:endParaRPr lang="es-ES" altLang="es-AR" baseline="0">
              <a:solidFill>
                <a:srgbClr val="3366FF"/>
              </a:solidFill>
            </a:endParaRPr>
          </a:p>
        </p:txBody>
      </p:sp>
      <p:grpSp>
        <p:nvGrpSpPr>
          <p:cNvPr id="2" name="Group 67"/>
          <p:cNvGrpSpPr>
            <a:grpSpLocks/>
          </p:cNvGrpSpPr>
          <p:nvPr/>
        </p:nvGrpSpPr>
        <p:grpSpPr bwMode="auto">
          <a:xfrm>
            <a:off x="6732588" y="4508500"/>
            <a:ext cx="1728787" cy="1241425"/>
            <a:chOff x="4241" y="2840"/>
            <a:chExt cx="1089" cy="782"/>
          </a:xfrm>
        </p:grpSpPr>
        <p:grpSp>
          <p:nvGrpSpPr>
            <p:cNvPr id="26678" name="Group 35"/>
            <p:cNvGrpSpPr>
              <a:grpSpLocks/>
            </p:cNvGrpSpPr>
            <p:nvPr/>
          </p:nvGrpSpPr>
          <p:grpSpPr bwMode="auto">
            <a:xfrm>
              <a:off x="4468" y="2840"/>
              <a:ext cx="635" cy="227"/>
              <a:chOff x="4558" y="2886"/>
              <a:chExt cx="635" cy="227"/>
            </a:xfrm>
          </p:grpSpPr>
          <p:sp>
            <p:nvSpPr>
              <p:cNvPr id="26681" name="Line 32"/>
              <p:cNvSpPr>
                <a:spLocks noChangeShapeType="1"/>
              </p:cNvSpPr>
              <p:nvPr/>
            </p:nvSpPr>
            <p:spPr bwMode="auto">
              <a:xfrm>
                <a:off x="4558" y="3113"/>
                <a:ext cx="635"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26682" name="Line 33"/>
              <p:cNvSpPr>
                <a:spLocks noChangeShapeType="1"/>
              </p:cNvSpPr>
              <p:nvPr/>
            </p:nvSpPr>
            <p:spPr bwMode="auto">
              <a:xfrm>
                <a:off x="4558" y="2886"/>
                <a:ext cx="0" cy="227"/>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26683" name="Line 34"/>
              <p:cNvSpPr>
                <a:spLocks noChangeShapeType="1"/>
              </p:cNvSpPr>
              <p:nvPr/>
            </p:nvSpPr>
            <p:spPr bwMode="auto">
              <a:xfrm>
                <a:off x="5193" y="2886"/>
                <a:ext cx="0" cy="227"/>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26679" name="Text Box 36"/>
            <p:cNvSpPr txBox="1">
              <a:spLocks noChangeArrowheads="1"/>
            </p:cNvSpPr>
            <p:nvPr/>
          </p:nvSpPr>
          <p:spPr bwMode="auto">
            <a:xfrm>
              <a:off x="4241" y="3385"/>
              <a:ext cx="1089" cy="237"/>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solidFill>
                    <a:srgbClr val="0000FF"/>
                  </a:solidFill>
                </a:rPr>
                <a:t>Complejo IV</a:t>
              </a:r>
            </a:p>
          </p:txBody>
        </p:sp>
        <p:sp>
          <p:nvSpPr>
            <p:cNvPr id="26680" name="Line 37"/>
            <p:cNvSpPr>
              <a:spLocks noChangeShapeType="1"/>
            </p:cNvSpPr>
            <p:nvPr/>
          </p:nvSpPr>
          <p:spPr bwMode="auto">
            <a:xfrm>
              <a:off x="4740" y="3067"/>
              <a:ext cx="0" cy="22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grpSp>
      <p:grpSp>
        <p:nvGrpSpPr>
          <p:cNvPr id="4" name="Group 66"/>
          <p:cNvGrpSpPr>
            <a:grpSpLocks/>
          </p:cNvGrpSpPr>
          <p:nvPr/>
        </p:nvGrpSpPr>
        <p:grpSpPr bwMode="auto">
          <a:xfrm>
            <a:off x="1476375" y="4221163"/>
            <a:ext cx="4464050" cy="1671637"/>
            <a:chOff x="930" y="2659"/>
            <a:chExt cx="2812" cy="1053"/>
          </a:xfrm>
        </p:grpSpPr>
        <p:grpSp>
          <p:nvGrpSpPr>
            <p:cNvPr id="26672" name="Group 41"/>
            <p:cNvGrpSpPr>
              <a:grpSpLocks/>
            </p:cNvGrpSpPr>
            <p:nvPr/>
          </p:nvGrpSpPr>
          <p:grpSpPr bwMode="auto">
            <a:xfrm>
              <a:off x="930" y="2659"/>
              <a:ext cx="2812" cy="454"/>
              <a:chOff x="930" y="2885"/>
              <a:chExt cx="2812" cy="454"/>
            </a:xfrm>
          </p:grpSpPr>
          <p:sp>
            <p:nvSpPr>
              <p:cNvPr id="26675" name="Line 38"/>
              <p:cNvSpPr>
                <a:spLocks noChangeShapeType="1"/>
              </p:cNvSpPr>
              <p:nvPr/>
            </p:nvSpPr>
            <p:spPr bwMode="auto">
              <a:xfrm>
                <a:off x="930" y="2885"/>
                <a:ext cx="0" cy="454"/>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26676" name="Line 39"/>
              <p:cNvSpPr>
                <a:spLocks noChangeShapeType="1"/>
              </p:cNvSpPr>
              <p:nvPr/>
            </p:nvSpPr>
            <p:spPr bwMode="auto">
              <a:xfrm>
                <a:off x="930" y="3339"/>
                <a:ext cx="2812"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26677" name="Line 40"/>
              <p:cNvSpPr>
                <a:spLocks noChangeShapeType="1"/>
              </p:cNvSpPr>
              <p:nvPr/>
            </p:nvSpPr>
            <p:spPr bwMode="auto">
              <a:xfrm>
                <a:off x="3742" y="2885"/>
                <a:ext cx="0" cy="454"/>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26673" name="Text Box 42"/>
            <p:cNvSpPr txBox="1">
              <a:spLocks noChangeArrowheads="1"/>
            </p:cNvSpPr>
            <p:nvPr/>
          </p:nvSpPr>
          <p:spPr bwMode="auto">
            <a:xfrm>
              <a:off x="1701" y="3475"/>
              <a:ext cx="1089" cy="237"/>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solidFill>
                    <a:srgbClr val="0000FF"/>
                  </a:solidFill>
                </a:rPr>
                <a:t>Complejo III</a:t>
              </a:r>
              <a:endParaRPr lang="es-ES" altLang="es-AR" baseline="0">
                <a:solidFill>
                  <a:srgbClr val="0000FF"/>
                </a:solidFill>
              </a:endParaRPr>
            </a:p>
          </p:txBody>
        </p:sp>
        <p:sp>
          <p:nvSpPr>
            <p:cNvPr id="26674" name="Line 43"/>
            <p:cNvSpPr>
              <a:spLocks noChangeShapeType="1"/>
            </p:cNvSpPr>
            <p:nvPr/>
          </p:nvSpPr>
          <p:spPr bwMode="auto">
            <a:xfrm>
              <a:off x="2200" y="3113"/>
              <a:ext cx="0" cy="31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grpSp>
      <p:sp>
        <p:nvSpPr>
          <p:cNvPr id="26655" name="Line 45"/>
          <p:cNvSpPr>
            <a:spLocks noChangeShapeType="1"/>
          </p:cNvSpPr>
          <p:nvPr/>
        </p:nvSpPr>
        <p:spPr bwMode="auto">
          <a:xfrm rot="2031180">
            <a:off x="1619250" y="4149725"/>
            <a:ext cx="107950" cy="0"/>
          </a:xfrm>
          <a:prstGeom prst="line">
            <a:avLst/>
          </a:prstGeom>
          <a:noFill/>
          <a:ln w="50800">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grpSp>
        <p:nvGrpSpPr>
          <p:cNvPr id="26656" name="Group 54"/>
          <p:cNvGrpSpPr>
            <a:grpSpLocks/>
          </p:cNvGrpSpPr>
          <p:nvPr/>
        </p:nvGrpSpPr>
        <p:grpSpPr bwMode="auto">
          <a:xfrm>
            <a:off x="2411413" y="3284538"/>
            <a:ext cx="396875" cy="107950"/>
            <a:chOff x="1519" y="2069"/>
            <a:chExt cx="250" cy="68"/>
          </a:xfrm>
        </p:grpSpPr>
        <p:sp>
          <p:nvSpPr>
            <p:cNvPr id="26670" name="Line 46"/>
            <p:cNvSpPr>
              <a:spLocks noChangeShapeType="1"/>
            </p:cNvSpPr>
            <p:nvPr/>
          </p:nvSpPr>
          <p:spPr bwMode="auto">
            <a:xfrm rot="-7870668">
              <a:off x="1486" y="2102"/>
              <a:ext cx="68" cy="1"/>
            </a:xfrm>
            <a:prstGeom prst="line">
              <a:avLst/>
            </a:prstGeom>
            <a:noFill/>
            <a:ln w="50800">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26671" name="Line 47"/>
            <p:cNvSpPr>
              <a:spLocks noChangeShapeType="1"/>
            </p:cNvSpPr>
            <p:nvPr/>
          </p:nvSpPr>
          <p:spPr bwMode="auto">
            <a:xfrm rot="-2010729">
              <a:off x="1701" y="2115"/>
              <a:ext cx="68" cy="0"/>
            </a:xfrm>
            <a:prstGeom prst="line">
              <a:avLst/>
            </a:prstGeom>
            <a:noFill/>
            <a:ln w="50800">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grpSp>
      <p:grpSp>
        <p:nvGrpSpPr>
          <p:cNvPr id="26657" name="Group 50"/>
          <p:cNvGrpSpPr>
            <a:grpSpLocks/>
          </p:cNvGrpSpPr>
          <p:nvPr/>
        </p:nvGrpSpPr>
        <p:grpSpPr bwMode="auto">
          <a:xfrm>
            <a:off x="3562350" y="4076700"/>
            <a:ext cx="290513" cy="107950"/>
            <a:chOff x="2244" y="2568"/>
            <a:chExt cx="183" cy="68"/>
          </a:xfrm>
        </p:grpSpPr>
        <p:sp>
          <p:nvSpPr>
            <p:cNvPr id="26668" name="Line 48"/>
            <p:cNvSpPr>
              <a:spLocks noChangeShapeType="1"/>
            </p:cNvSpPr>
            <p:nvPr/>
          </p:nvSpPr>
          <p:spPr bwMode="auto">
            <a:xfrm rot="7620278">
              <a:off x="2211" y="2601"/>
              <a:ext cx="68" cy="1"/>
            </a:xfrm>
            <a:prstGeom prst="line">
              <a:avLst/>
            </a:prstGeom>
            <a:noFill/>
            <a:ln w="50800">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26669" name="Line 49"/>
            <p:cNvSpPr>
              <a:spLocks noChangeShapeType="1"/>
            </p:cNvSpPr>
            <p:nvPr/>
          </p:nvSpPr>
          <p:spPr bwMode="auto">
            <a:xfrm rot="2852591">
              <a:off x="2393" y="2601"/>
              <a:ext cx="68" cy="1"/>
            </a:xfrm>
            <a:prstGeom prst="line">
              <a:avLst/>
            </a:prstGeom>
            <a:noFill/>
            <a:ln w="50800">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grpSp>
      <p:sp>
        <p:nvSpPr>
          <p:cNvPr id="26658" name="Line 52"/>
          <p:cNvSpPr>
            <a:spLocks noChangeShapeType="1"/>
          </p:cNvSpPr>
          <p:nvPr/>
        </p:nvSpPr>
        <p:spPr bwMode="auto">
          <a:xfrm rot="7620278">
            <a:off x="5742782" y="4202906"/>
            <a:ext cx="107950" cy="1587"/>
          </a:xfrm>
          <a:prstGeom prst="line">
            <a:avLst/>
          </a:prstGeom>
          <a:noFill/>
          <a:ln w="50800">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26659" name="Line 53"/>
          <p:cNvSpPr>
            <a:spLocks noChangeShapeType="1"/>
          </p:cNvSpPr>
          <p:nvPr/>
        </p:nvSpPr>
        <p:spPr bwMode="auto">
          <a:xfrm rot="2852591">
            <a:off x="6172994" y="4237831"/>
            <a:ext cx="107950" cy="1588"/>
          </a:xfrm>
          <a:prstGeom prst="line">
            <a:avLst/>
          </a:prstGeom>
          <a:noFill/>
          <a:ln w="50800">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26660" name="Line 56"/>
          <p:cNvSpPr>
            <a:spLocks noChangeShapeType="1"/>
          </p:cNvSpPr>
          <p:nvPr/>
        </p:nvSpPr>
        <p:spPr bwMode="auto">
          <a:xfrm rot="-7870668">
            <a:off x="4518819" y="3302794"/>
            <a:ext cx="107950" cy="1588"/>
          </a:xfrm>
          <a:prstGeom prst="line">
            <a:avLst/>
          </a:prstGeom>
          <a:noFill/>
          <a:ln w="50800">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26661" name="Line 57"/>
          <p:cNvSpPr>
            <a:spLocks noChangeShapeType="1"/>
          </p:cNvSpPr>
          <p:nvPr/>
        </p:nvSpPr>
        <p:spPr bwMode="auto">
          <a:xfrm rot="-2010729">
            <a:off x="4968875" y="3322638"/>
            <a:ext cx="107950" cy="0"/>
          </a:xfrm>
          <a:prstGeom prst="line">
            <a:avLst/>
          </a:prstGeom>
          <a:noFill/>
          <a:ln w="50800">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grpSp>
        <p:nvGrpSpPr>
          <p:cNvPr id="26662" name="Group 58"/>
          <p:cNvGrpSpPr>
            <a:grpSpLocks/>
          </p:cNvGrpSpPr>
          <p:nvPr/>
        </p:nvGrpSpPr>
        <p:grpSpPr bwMode="auto">
          <a:xfrm>
            <a:off x="6911975" y="3284538"/>
            <a:ext cx="396875" cy="107950"/>
            <a:chOff x="1519" y="2069"/>
            <a:chExt cx="250" cy="68"/>
          </a:xfrm>
        </p:grpSpPr>
        <p:sp>
          <p:nvSpPr>
            <p:cNvPr id="26666" name="Line 59"/>
            <p:cNvSpPr>
              <a:spLocks noChangeShapeType="1"/>
            </p:cNvSpPr>
            <p:nvPr/>
          </p:nvSpPr>
          <p:spPr bwMode="auto">
            <a:xfrm rot="-7870668">
              <a:off x="1486" y="2102"/>
              <a:ext cx="68" cy="1"/>
            </a:xfrm>
            <a:prstGeom prst="line">
              <a:avLst/>
            </a:prstGeom>
            <a:noFill/>
            <a:ln w="50800">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26667" name="Line 60"/>
            <p:cNvSpPr>
              <a:spLocks noChangeShapeType="1"/>
            </p:cNvSpPr>
            <p:nvPr/>
          </p:nvSpPr>
          <p:spPr bwMode="auto">
            <a:xfrm rot="-2010729">
              <a:off x="1701" y="2115"/>
              <a:ext cx="68" cy="0"/>
            </a:xfrm>
            <a:prstGeom prst="line">
              <a:avLst/>
            </a:prstGeom>
            <a:noFill/>
            <a:ln w="50800">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grpSp>
      <p:sp>
        <p:nvSpPr>
          <p:cNvPr id="26663" name="Line 62"/>
          <p:cNvSpPr>
            <a:spLocks noChangeShapeType="1"/>
          </p:cNvSpPr>
          <p:nvPr/>
        </p:nvSpPr>
        <p:spPr bwMode="auto">
          <a:xfrm rot="7620278">
            <a:off x="7828757" y="4237831"/>
            <a:ext cx="107950" cy="1587"/>
          </a:xfrm>
          <a:prstGeom prst="line">
            <a:avLst/>
          </a:prstGeom>
          <a:noFill/>
          <a:ln w="50800">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26664" name="Line 63"/>
          <p:cNvSpPr>
            <a:spLocks noChangeShapeType="1"/>
          </p:cNvSpPr>
          <p:nvPr/>
        </p:nvSpPr>
        <p:spPr bwMode="auto">
          <a:xfrm rot="2852591">
            <a:off x="8405019" y="4237831"/>
            <a:ext cx="107950" cy="1588"/>
          </a:xfrm>
          <a:prstGeom prst="line">
            <a:avLst/>
          </a:prstGeom>
          <a:noFill/>
          <a:ln w="50800">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26665" name="Line 64"/>
          <p:cNvSpPr>
            <a:spLocks noChangeShapeType="1"/>
          </p:cNvSpPr>
          <p:nvPr/>
        </p:nvSpPr>
        <p:spPr bwMode="auto">
          <a:xfrm rot="237365" flipH="1">
            <a:off x="992188" y="4221163"/>
            <a:ext cx="123825" cy="17462"/>
          </a:xfrm>
          <a:prstGeom prst="line">
            <a:avLst/>
          </a:prstGeom>
          <a:noFill/>
          <a:ln w="50800">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Tree>
    <p:extLst>
      <p:ext uri="{BB962C8B-B14F-4D97-AF65-F5344CB8AC3E}">
        <p14:creationId xmlns:p14="http://schemas.microsoft.com/office/powerpoint/2010/main" val="316332756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Rectángulo"/>
          <p:cNvSpPr>
            <a:spLocks noChangeArrowheads="1"/>
          </p:cNvSpPr>
          <p:nvPr/>
        </p:nvSpPr>
        <p:spPr bwMode="auto">
          <a:xfrm>
            <a:off x="611188" y="549275"/>
            <a:ext cx="8137525" cy="60007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s-AR" altLang="es-AR" sz="2400" b="1" u="sng">
                <a:solidFill>
                  <a:srgbClr val="000000"/>
                </a:solidFill>
                <a:latin typeface="Arial Rounded MT Bold" pitchFamily="34" charset="0"/>
              </a:rPr>
              <a:t>La Cadena de Transporte de Electrones comprende dos procesos</a:t>
            </a:r>
            <a:r>
              <a:rPr lang="es-AR" altLang="es-AR" sz="2400" b="1">
                <a:solidFill>
                  <a:srgbClr val="000000"/>
                </a:solidFill>
                <a:latin typeface="Arial Rounded MT Bold" pitchFamily="34" charset="0"/>
              </a:rPr>
              <a:t>:</a:t>
            </a:r>
          </a:p>
          <a:p>
            <a:pPr eaLnBrk="1" hangingPunct="1"/>
            <a:endParaRPr lang="es-AR" altLang="es-AR" sz="2400" b="1">
              <a:solidFill>
                <a:srgbClr val="000000"/>
              </a:solidFill>
              <a:latin typeface="Arial Rounded MT Bold" pitchFamily="34" charset="0"/>
            </a:endParaRPr>
          </a:p>
          <a:p>
            <a:pPr eaLnBrk="1" hangingPunct="1"/>
            <a:r>
              <a:rPr lang="es-AR" altLang="es-AR" sz="2400" b="1">
                <a:solidFill>
                  <a:srgbClr val="000000"/>
                </a:solidFill>
                <a:latin typeface="Arial Rounded MT Bold" pitchFamily="34" charset="0"/>
              </a:rPr>
              <a:t>1.- Los electrones son transportados a lo largo de la membrana, de un complejo de proteínas transportadoras a otro.</a:t>
            </a:r>
          </a:p>
          <a:p>
            <a:pPr eaLnBrk="1" hangingPunct="1"/>
            <a:endParaRPr lang="es-AR" altLang="es-AR" sz="2400" b="1">
              <a:solidFill>
                <a:srgbClr val="000000"/>
              </a:solidFill>
              <a:latin typeface="Arial Rounded MT Bold" pitchFamily="34" charset="0"/>
            </a:endParaRPr>
          </a:p>
          <a:p>
            <a:pPr eaLnBrk="1" hangingPunct="1"/>
            <a:r>
              <a:rPr lang="es-AR" altLang="es-AR" sz="2400" b="1">
                <a:solidFill>
                  <a:srgbClr val="000000"/>
                </a:solidFill>
                <a:latin typeface="Arial Rounded MT Bold" pitchFamily="34" charset="0"/>
              </a:rPr>
              <a:t>2. Los protones son translocados a través de la membrana, desde el interior o matriz hacia el espacio intermembrana de la mitocondria. </a:t>
            </a:r>
          </a:p>
          <a:p>
            <a:pPr eaLnBrk="1" hangingPunct="1"/>
            <a:endParaRPr lang="es-AR" altLang="es-AR" sz="2400" b="1">
              <a:solidFill>
                <a:srgbClr val="000000"/>
              </a:solidFill>
              <a:latin typeface="Arial Rounded MT Bold" pitchFamily="34" charset="0"/>
            </a:endParaRPr>
          </a:p>
          <a:p>
            <a:pPr algn="ctr" eaLnBrk="1" hangingPunct="1"/>
            <a:r>
              <a:rPr lang="es-AR" altLang="es-AR" sz="2400" b="1">
                <a:solidFill>
                  <a:srgbClr val="000000"/>
                </a:solidFill>
                <a:latin typeface="Arial Rounded MT Bold" pitchFamily="34" charset="0"/>
              </a:rPr>
              <a:t>Esto constituye un gradiente de protones </a:t>
            </a:r>
          </a:p>
          <a:p>
            <a:pPr algn="ctr" eaLnBrk="1" hangingPunct="1"/>
            <a:endParaRPr lang="es-AR" altLang="es-AR" sz="2400" b="1">
              <a:solidFill>
                <a:srgbClr val="000000"/>
              </a:solidFill>
              <a:latin typeface="Arial Rounded MT Bold" pitchFamily="34" charset="0"/>
            </a:endParaRPr>
          </a:p>
          <a:p>
            <a:pPr algn="ctr" eaLnBrk="1" hangingPunct="1"/>
            <a:r>
              <a:rPr lang="es-AR" altLang="es-AR" sz="2400" b="1">
                <a:solidFill>
                  <a:srgbClr val="000000"/>
                </a:solidFill>
                <a:latin typeface="Arial Rounded MT Bold" pitchFamily="34" charset="0"/>
              </a:rPr>
              <a:t>El oxígeno es el aceptor terminal del electrón, combinándose con electrones e iones H</a:t>
            </a:r>
            <a:r>
              <a:rPr lang="es-AR" altLang="es-AR" sz="2400" b="1" baseline="30000">
                <a:solidFill>
                  <a:srgbClr val="000000"/>
                </a:solidFill>
                <a:latin typeface="Arial Rounded MT Bold" pitchFamily="34" charset="0"/>
              </a:rPr>
              <a:t>+</a:t>
            </a:r>
            <a:r>
              <a:rPr lang="es-AR" altLang="es-AR" sz="2400" b="1">
                <a:solidFill>
                  <a:srgbClr val="000000"/>
                </a:solidFill>
                <a:latin typeface="Arial Rounded MT Bold" pitchFamily="34" charset="0"/>
              </a:rPr>
              <a:t> para producir agua.</a:t>
            </a:r>
          </a:p>
        </p:txBody>
      </p:sp>
    </p:spTree>
    <p:extLst>
      <p:ext uri="{BB962C8B-B14F-4D97-AF65-F5344CB8AC3E}">
        <p14:creationId xmlns:p14="http://schemas.microsoft.com/office/powerpoint/2010/main" val="184923389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20688" y="692150"/>
            <a:ext cx="8281987" cy="5632450"/>
          </a:xfrm>
          <a:prstGeom prst="rect">
            <a:avLst/>
          </a:prstGeom>
          <a:solidFill>
            <a:schemeClr val="bg1"/>
          </a:solidFill>
        </p:spPr>
        <p:txBody>
          <a:bodyPr>
            <a:spAutoFit/>
          </a:bodyPr>
          <a:lstStyle/>
          <a:p>
            <a:pPr marL="342900" indent="-342900" fontAlgn="auto">
              <a:spcBef>
                <a:spcPts val="0"/>
              </a:spcBef>
              <a:spcAft>
                <a:spcPts val="0"/>
              </a:spcAft>
              <a:buFont typeface="Arial" pitchFamily="34" charset="0"/>
              <a:buChar char="•"/>
              <a:defRPr/>
            </a:pPr>
            <a:r>
              <a:rPr lang="es-MX" sz="2400" b="1" dirty="0">
                <a:solidFill>
                  <a:prstClr val="black"/>
                </a:solidFill>
                <a:latin typeface="Arial Rounded MT Bold" pitchFamily="34" charset="0"/>
              </a:rPr>
              <a:t>La transferencia de electrones desde el NADH a través de la cadena respiratoria hasta el O</a:t>
            </a:r>
            <a:r>
              <a:rPr lang="es-MX" sz="2400" b="1" baseline="-25000" dirty="0">
                <a:solidFill>
                  <a:prstClr val="black"/>
                </a:solidFill>
                <a:latin typeface="Arial Rounded MT Bold" pitchFamily="34" charset="0"/>
              </a:rPr>
              <a:t>2</a:t>
            </a:r>
            <a:r>
              <a:rPr lang="es-MX" sz="2400" b="1" dirty="0">
                <a:solidFill>
                  <a:prstClr val="black"/>
                </a:solidFill>
                <a:latin typeface="Arial Rounded MT Bold" pitchFamily="34" charset="0"/>
              </a:rPr>
              <a:t> es un proceso altamente exergónico.</a:t>
            </a:r>
          </a:p>
          <a:p>
            <a:pPr fontAlgn="auto">
              <a:spcBef>
                <a:spcPts val="0"/>
              </a:spcBef>
              <a:spcAft>
                <a:spcPts val="0"/>
              </a:spcAft>
              <a:defRPr/>
            </a:pPr>
            <a:endParaRPr lang="es-MX" sz="2400" b="1" dirty="0">
              <a:solidFill>
                <a:prstClr val="black"/>
              </a:solidFill>
              <a:latin typeface="Arial Rounded MT Bold" pitchFamily="34" charset="0"/>
            </a:endParaRPr>
          </a:p>
          <a:p>
            <a:pPr marL="342900" indent="-342900" fontAlgn="auto">
              <a:spcBef>
                <a:spcPts val="0"/>
              </a:spcBef>
              <a:spcAft>
                <a:spcPts val="0"/>
              </a:spcAft>
              <a:buFont typeface="Arial" pitchFamily="34" charset="0"/>
              <a:buChar char="•"/>
              <a:defRPr/>
            </a:pPr>
            <a:r>
              <a:rPr lang="es-MX" sz="2400" b="1" dirty="0">
                <a:solidFill>
                  <a:prstClr val="black"/>
                </a:solidFill>
                <a:latin typeface="Arial Rounded MT Bold" pitchFamily="34" charset="0"/>
              </a:rPr>
              <a:t>La mayor parte de esa energía se emplea para bombear protones fuera de la matriz.</a:t>
            </a:r>
          </a:p>
          <a:p>
            <a:pPr fontAlgn="auto">
              <a:spcBef>
                <a:spcPts val="0"/>
              </a:spcBef>
              <a:spcAft>
                <a:spcPts val="0"/>
              </a:spcAft>
              <a:defRPr/>
            </a:pPr>
            <a:endParaRPr lang="es-MX" sz="2400" b="1" dirty="0">
              <a:solidFill>
                <a:prstClr val="black"/>
              </a:solidFill>
              <a:latin typeface="Arial Rounded MT Bold" pitchFamily="34" charset="0"/>
            </a:endParaRPr>
          </a:p>
          <a:p>
            <a:pPr marL="342900" indent="-342900" fontAlgn="auto">
              <a:spcBef>
                <a:spcPts val="0"/>
              </a:spcBef>
              <a:spcAft>
                <a:spcPts val="0"/>
              </a:spcAft>
              <a:buFont typeface="Arial" pitchFamily="34" charset="0"/>
              <a:buChar char="•"/>
              <a:defRPr/>
            </a:pPr>
            <a:r>
              <a:rPr lang="es-MX" sz="2400" b="1" dirty="0">
                <a:solidFill>
                  <a:prstClr val="black"/>
                </a:solidFill>
                <a:latin typeface="Arial Rounded MT Bold" pitchFamily="34" charset="0"/>
              </a:rPr>
              <a:t>Por cada par de electrones transferidos al O</a:t>
            </a:r>
            <a:r>
              <a:rPr lang="es-MX" sz="2400" b="1" baseline="-25000" dirty="0">
                <a:solidFill>
                  <a:prstClr val="black"/>
                </a:solidFill>
                <a:latin typeface="Arial Rounded MT Bold" pitchFamily="34" charset="0"/>
              </a:rPr>
              <a:t>2</a:t>
            </a:r>
            <a:r>
              <a:rPr lang="es-MX" sz="2400" b="1" dirty="0">
                <a:solidFill>
                  <a:prstClr val="black"/>
                </a:solidFill>
                <a:latin typeface="Arial Rounded MT Bold" pitchFamily="34" charset="0"/>
              </a:rPr>
              <a:t>  </a:t>
            </a:r>
            <a:r>
              <a:rPr lang="es-MX" sz="2400" b="1" dirty="0">
                <a:solidFill>
                  <a:prstClr val="black"/>
                </a:solidFill>
                <a:latin typeface="Arial Rounded MT Bold" pitchFamily="34" charset="0"/>
                <a:sym typeface="Wingdings" pitchFamily="2" charset="2"/>
              </a:rPr>
              <a:t> los complejos I y III bombean 4 H</a:t>
            </a:r>
            <a:r>
              <a:rPr lang="es-MX" sz="2400" b="1" baseline="30000" dirty="0">
                <a:solidFill>
                  <a:prstClr val="black"/>
                </a:solidFill>
                <a:latin typeface="Arial Rounded MT Bold" pitchFamily="34" charset="0"/>
                <a:sym typeface="Wingdings" pitchFamily="2" charset="2"/>
              </a:rPr>
              <a:t>+</a:t>
            </a:r>
            <a:r>
              <a:rPr lang="es-MX" sz="2400" b="1" dirty="0">
                <a:solidFill>
                  <a:prstClr val="black"/>
                </a:solidFill>
                <a:latin typeface="Arial Rounded MT Bold" pitchFamily="34" charset="0"/>
                <a:sym typeface="Wingdings" pitchFamily="2" charset="2"/>
              </a:rPr>
              <a:t> y 2 el complejo IV.</a:t>
            </a:r>
          </a:p>
          <a:p>
            <a:pPr fontAlgn="auto">
              <a:spcBef>
                <a:spcPts val="0"/>
              </a:spcBef>
              <a:spcAft>
                <a:spcPts val="0"/>
              </a:spcAft>
              <a:defRPr/>
            </a:pPr>
            <a:endParaRPr lang="es-MX" sz="2400" b="1" dirty="0">
              <a:solidFill>
                <a:prstClr val="black"/>
              </a:solidFill>
              <a:latin typeface="Arial Rounded MT Bold" pitchFamily="34" charset="0"/>
              <a:sym typeface="Wingdings" pitchFamily="2" charset="2"/>
            </a:endParaRPr>
          </a:p>
          <a:p>
            <a:pPr marL="342900" indent="-342900" fontAlgn="auto">
              <a:spcBef>
                <a:spcPts val="0"/>
              </a:spcBef>
              <a:spcAft>
                <a:spcPts val="0"/>
              </a:spcAft>
              <a:buFont typeface="Arial" pitchFamily="34" charset="0"/>
              <a:buChar char="•"/>
              <a:defRPr/>
            </a:pPr>
            <a:r>
              <a:rPr lang="es-MX" sz="2400" b="1" dirty="0">
                <a:solidFill>
                  <a:prstClr val="black"/>
                </a:solidFill>
                <a:latin typeface="Arial Rounded MT Bold" pitchFamily="34" charset="0"/>
                <a:sym typeface="Wingdings" pitchFamily="2" charset="2"/>
              </a:rPr>
              <a:t>El complejo II no transfiere H</a:t>
            </a:r>
            <a:r>
              <a:rPr lang="es-MX" sz="2400" b="1" baseline="30000" dirty="0">
                <a:solidFill>
                  <a:prstClr val="black"/>
                </a:solidFill>
                <a:latin typeface="Arial Rounded MT Bold" pitchFamily="34" charset="0"/>
                <a:sym typeface="Wingdings" pitchFamily="2" charset="2"/>
              </a:rPr>
              <a:t>+</a:t>
            </a:r>
            <a:r>
              <a:rPr lang="es-MX" sz="2400" b="1" dirty="0">
                <a:solidFill>
                  <a:prstClr val="black"/>
                </a:solidFill>
                <a:latin typeface="Arial Rounded MT Bold" pitchFamily="34" charset="0"/>
                <a:sym typeface="Wingdings" pitchFamily="2" charset="2"/>
              </a:rPr>
              <a:t> ya que no atraviesa la membrana interna como los demás.</a:t>
            </a:r>
          </a:p>
          <a:p>
            <a:pPr marL="342900" indent="-342900" fontAlgn="auto">
              <a:spcBef>
                <a:spcPts val="0"/>
              </a:spcBef>
              <a:spcAft>
                <a:spcPts val="0"/>
              </a:spcAft>
              <a:buFont typeface="Arial" pitchFamily="34" charset="0"/>
              <a:buChar char="•"/>
              <a:defRPr/>
            </a:pPr>
            <a:endParaRPr lang="es-MX" sz="2400" b="1" dirty="0">
              <a:solidFill>
                <a:prstClr val="black"/>
              </a:solidFill>
              <a:latin typeface="Arial Rounded MT Bold" pitchFamily="34" charset="0"/>
              <a:sym typeface="Wingdings" pitchFamily="2" charset="2"/>
            </a:endParaRPr>
          </a:p>
          <a:p>
            <a:pPr marL="342900" indent="-342900" fontAlgn="auto">
              <a:spcBef>
                <a:spcPts val="0"/>
              </a:spcBef>
              <a:spcAft>
                <a:spcPts val="0"/>
              </a:spcAft>
              <a:buFont typeface="Arial" pitchFamily="34" charset="0"/>
              <a:buChar char="•"/>
              <a:defRPr/>
            </a:pPr>
            <a:r>
              <a:rPr lang="es-MX" sz="2400" b="1" dirty="0">
                <a:solidFill>
                  <a:prstClr val="black"/>
                </a:solidFill>
                <a:latin typeface="Arial Rounded MT Bold" pitchFamily="34" charset="0"/>
                <a:sym typeface="Wingdings" pitchFamily="2" charset="2"/>
              </a:rPr>
              <a:t>Así esta energía electroquímica generada por el gradiente protónico impulsa la síntesis de ATP.</a:t>
            </a:r>
            <a:endParaRPr lang="es-AR" sz="2400" b="1" dirty="0">
              <a:solidFill>
                <a:prstClr val="black"/>
              </a:solidFill>
              <a:latin typeface="Arial Rounded MT Bold" pitchFamily="34" charset="0"/>
            </a:endParaRPr>
          </a:p>
        </p:txBody>
      </p:sp>
    </p:spTree>
    <p:extLst>
      <p:ext uri="{BB962C8B-B14F-4D97-AF65-F5344CB8AC3E}">
        <p14:creationId xmlns:p14="http://schemas.microsoft.com/office/powerpoint/2010/main" val="22907071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77333" y="808251"/>
            <a:ext cx="8071380" cy="4708981"/>
          </a:xfrm>
          <a:prstGeom prst="rect">
            <a:avLst/>
          </a:prstGeom>
          <a:solidFill>
            <a:schemeClr val="accent1"/>
          </a:solidFill>
        </p:spPr>
        <p:txBody>
          <a:bodyPr wrap="square">
            <a:spAutoFit/>
          </a:bodyPr>
          <a:lstStyle/>
          <a:p>
            <a:pPr algn="ctr">
              <a:defRPr/>
            </a:pPr>
            <a:r>
              <a:rPr lang="es-ES" sz="2000" b="1" dirty="0">
                <a:solidFill>
                  <a:srgbClr val="FFFF00"/>
                </a:solidFill>
                <a:effectLst>
                  <a:outerShdw blurRad="38100" dist="38100" dir="2700000" algn="tl">
                    <a:srgbClr val="000000">
                      <a:alpha val="43137"/>
                    </a:srgbClr>
                  </a:outerShdw>
                </a:effectLst>
                <a:latin typeface="Comic Sans MS" pitchFamily="66" charset="0"/>
              </a:rPr>
              <a:t>OXIDACIONES BIOLÓGICAS</a:t>
            </a:r>
          </a:p>
          <a:p>
            <a:pPr>
              <a:defRPr/>
            </a:pPr>
            <a:endParaRPr lang="es-ES" sz="2000" b="1" dirty="0">
              <a:solidFill>
                <a:schemeClr val="bg1"/>
              </a:solidFill>
              <a:effectLst>
                <a:outerShdw blurRad="38100" dist="38100" dir="2700000" algn="tl">
                  <a:srgbClr val="000000">
                    <a:alpha val="43137"/>
                  </a:srgbClr>
                </a:outerShdw>
              </a:effectLst>
              <a:latin typeface="Comic Sans MS" pitchFamily="66" charset="0"/>
            </a:endParaRPr>
          </a:p>
          <a:p>
            <a:pPr marL="285750" indent="-285750">
              <a:buFont typeface="Arial" pitchFamily="34" charset="0"/>
              <a:buChar char="•"/>
              <a:defRPr/>
            </a:pPr>
            <a:r>
              <a:rPr lang="es-ES" sz="2000" b="1" dirty="0">
                <a:solidFill>
                  <a:schemeClr val="bg1"/>
                </a:solidFill>
                <a:latin typeface="Comic Sans MS" pitchFamily="66" charset="0"/>
              </a:rPr>
              <a:t>Los organismos aerobios modernos transforman la energía del enlace químico de las moléculas de alimentos, en energía del enlace del ATP empleando oxígeno como aceptor final de los electrones procedentes de los alimentos.</a:t>
            </a:r>
          </a:p>
          <a:p>
            <a:pPr>
              <a:defRPr/>
            </a:pPr>
            <a:endParaRPr lang="es-ES" sz="2000" b="1" dirty="0">
              <a:solidFill>
                <a:schemeClr val="bg1"/>
              </a:solidFill>
              <a:latin typeface="Comic Sans MS" pitchFamily="66" charset="0"/>
            </a:endParaRPr>
          </a:p>
          <a:p>
            <a:pPr marL="285750" indent="-285750">
              <a:buFont typeface="Arial" pitchFamily="34" charset="0"/>
              <a:buChar char="•"/>
              <a:defRPr/>
            </a:pPr>
            <a:r>
              <a:rPr lang="es-ES" sz="2000" b="1" dirty="0">
                <a:solidFill>
                  <a:schemeClr val="bg1"/>
                </a:solidFill>
                <a:latin typeface="Comic Sans MS" pitchFamily="66" charset="0"/>
              </a:rPr>
              <a:t>La utilización de oxígeno por parte de los organismos aerobios proporciona enormes ventajas si los comparamos con formas de vida anaerobias, debido a que la oxidación aerobia de nutrientes tales como glucosa y ácidos grasos, proporciona una cantidad de energía sustancialmente mayor que la fermentación.</a:t>
            </a:r>
            <a:endParaRPr lang="es-AR" sz="2000" b="1" dirty="0">
              <a:solidFill>
                <a:schemeClr val="bg1"/>
              </a:solidFill>
              <a:latin typeface="Comic Sans MS" pitchFamily="66" charset="0"/>
            </a:endParaRPr>
          </a:p>
          <a:p>
            <a:pPr marL="285750" indent="-285750">
              <a:buFont typeface="Arial" pitchFamily="34" charset="0"/>
              <a:buChar char="•"/>
              <a:defRPr/>
            </a:pPr>
            <a:endParaRPr lang="es-AR" sz="2000" b="1" dirty="0">
              <a:solidFill>
                <a:schemeClr val="bg1"/>
              </a:solidFill>
              <a:effectLst>
                <a:outerShdw blurRad="38100" dist="38100" dir="2700000" algn="tl">
                  <a:srgbClr val="000000">
                    <a:alpha val="43137"/>
                  </a:srgbClr>
                </a:outerShdw>
              </a:effectLst>
              <a:latin typeface="Comic Sans MS" pitchFamily="66" charset="0"/>
            </a:endParaRPr>
          </a:p>
          <a:p>
            <a:pPr>
              <a:defRPr/>
            </a:pPr>
            <a:endParaRPr lang="es-AR" sz="2000" dirty="0">
              <a:latin typeface="Comic Sans MS" pitchFamily="66" charset="0"/>
            </a:endParaRPr>
          </a:p>
        </p:txBody>
      </p:sp>
    </p:spTree>
    <p:extLst>
      <p:ext uri="{BB962C8B-B14F-4D97-AF65-F5344CB8AC3E}">
        <p14:creationId xmlns:p14="http://schemas.microsoft.com/office/powerpoint/2010/main" val="18280267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lum bright="-20000" contrast="20000"/>
            <a:extLst>
              <a:ext uri="{28A0092B-C50C-407E-A947-70E740481C1C}">
                <a14:useLocalDpi xmlns:a14="http://schemas.microsoft.com/office/drawing/2010/main" val="0"/>
              </a:ext>
            </a:extLst>
          </a:blip>
          <a:srcRect/>
          <a:stretch>
            <a:fillRect/>
          </a:stretch>
        </p:blipFill>
        <p:spPr bwMode="auto">
          <a:xfrm>
            <a:off x="290513" y="2363788"/>
            <a:ext cx="8562975" cy="3286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title"/>
          </p:nvPr>
        </p:nvSpPr>
        <p:spPr/>
        <p:txBody>
          <a:bodyPr>
            <a:normAutofit fontScale="90000"/>
          </a:bodyPr>
          <a:lstStyle/>
          <a:p>
            <a:r>
              <a:rPr lang="es-AR" dirty="0" smtClean="0"/>
              <a:t>Ordenamiento de los componentes de la cadena respiratoria</a:t>
            </a:r>
            <a:endParaRPr lang="es-AR" dirty="0"/>
          </a:p>
        </p:txBody>
      </p:sp>
    </p:spTree>
    <p:extLst>
      <p:ext uri="{BB962C8B-B14F-4D97-AF65-F5344CB8AC3E}">
        <p14:creationId xmlns:p14="http://schemas.microsoft.com/office/powerpoint/2010/main" val="170876345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title"/>
          </p:nvPr>
        </p:nvSpPr>
        <p:spPr>
          <a:gradFill rotWithShape="1">
            <a:gsLst>
              <a:gs pos="0">
                <a:srgbClr val="716E02"/>
              </a:gs>
              <a:gs pos="50000">
                <a:srgbClr val="F4EE04"/>
              </a:gs>
              <a:gs pos="100000">
                <a:srgbClr val="716E02"/>
              </a:gs>
            </a:gsLst>
            <a:lin ang="5400000" scaled="1"/>
          </a:gradFill>
          <a:ln>
            <a:solidFill>
              <a:srgbClr val="3399FF"/>
            </a:solidFill>
            <a:miter lim="800000"/>
            <a:headEnd/>
            <a:tailEnd/>
          </a:ln>
        </p:spPr>
        <p:txBody>
          <a:bodyPr/>
          <a:lstStyle/>
          <a:p>
            <a:pPr eaLnBrk="1" hangingPunct="1"/>
            <a:r>
              <a:rPr lang="es-ES" altLang="es-AR" sz="3200" b="1" smtClean="0"/>
              <a:t>SINTESIS DE ATP </a:t>
            </a:r>
            <a:br>
              <a:rPr lang="es-ES" altLang="es-AR" sz="3200" b="1" smtClean="0"/>
            </a:br>
            <a:r>
              <a:rPr lang="es-ES" altLang="es-AR" sz="3200" b="1" smtClean="0"/>
              <a:t>TEORIA QUIMIOSMOTICA</a:t>
            </a:r>
          </a:p>
        </p:txBody>
      </p:sp>
      <p:grpSp>
        <p:nvGrpSpPr>
          <p:cNvPr id="29699" name="Group 11"/>
          <p:cNvGrpSpPr>
            <a:grpSpLocks/>
          </p:cNvGrpSpPr>
          <p:nvPr/>
        </p:nvGrpSpPr>
        <p:grpSpPr bwMode="auto">
          <a:xfrm>
            <a:off x="971550" y="1628775"/>
            <a:ext cx="7777163" cy="4746625"/>
            <a:chOff x="612" y="1026"/>
            <a:chExt cx="4899" cy="2990"/>
          </a:xfrm>
        </p:grpSpPr>
        <p:pic>
          <p:nvPicPr>
            <p:cNvPr id="29722" name="Picture 6" descr="fi15p15"/>
            <p:cNvPicPr>
              <a:picLocks noChangeAspect="1" noChangeArrowheads="1"/>
            </p:cNvPicPr>
            <p:nvPr/>
          </p:nvPicPr>
          <p:blipFill>
            <a:blip r:embed="rId2">
              <a:lum bright="-30000" contrast="66000"/>
              <a:extLst>
                <a:ext uri="{28A0092B-C50C-407E-A947-70E740481C1C}">
                  <a14:useLocalDpi xmlns:a14="http://schemas.microsoft.com/office/drawing/2010/main" val="0"/>
                </a:ext>
              </a:extLst>
            </a:blip>
            <a:srcRect/>
            <a:stretch>
              <a:fillRect/>
            </a:stretch>
          </p:blipFill>
          <p:spPr bwMode="auto">
            <a:xfrm>
              <a:off x="612" y="1117"/>
              <a:ext cx="4717" cy="2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23" name="Text Box 9"/>
            <p:cNvSpPr txBox="1">
              <a:spLocks noChangeArrowheads="1"/>
            </p:cNvSpPr>
            <p:nvPr/>
          </p:nvSpPr>
          <p:spPr bwMode="auto">
            <a:xfrm>
              <a:off x="1519" y="3339"/>
              <a:ext cx="1225" cy="2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spcBef>
                  <a:spcPct val="50000"/>
                </a:spcBef>
              </a:pPr>
              <a:r>
                <a:rPr lang="es-ES" altLang="es-AR" b="1"/>
                <a:t>MATRIZ</a:t>
              </a:r>
            </a:p>
          </p:txBody>
        </p:sp>
        <p:sp>
          <p:nvSpPr>
            <p:cNvPr id="29724" name="Text Box 10"/>
            <p:cNvSpPr txBox="1">
              <a:spLocks noChangeArrowheads="1"/>
            </p:cNvSpPr>
            <p:nvPr/>
          </p:nvSpPr>
          <p:spPr bwMode="auto">
            <a:xfrm>
              <a:off x="3742" y="1026"/>
              <a:ext cx="1769" cy="4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spcBef>
                  <a:spcPct val="50000"/>
                </a:spcBef>
              </a:pPr>
              <a:r>
                <a:rPr lang="es-ES" altLang="es-AR" b="1">
                  <a:solidFill>
                    <a:srgbClr val="0000FF"/>
                  </a:solidFill>
                </a:rPr>
                <a:t>ESPACIO INTERMEMBRANA</a:t>
              </a:r>
            </a:p>
          </p:txBody>
        </p:sp>
      </p:grpSp>
      <p:sp>
        <p:nvSpPr>
          <p:cNvPr id="7" name="6 Elipse"/>
          <p:cNvSpPr/>
          <p:nvPr/>
        </p:nvSpPr>
        <p:spPr>
          <a:xfrm>
            <a:off x="1908175" y="5229225"/>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0" name="9 Elipse"/>
          <p:cNvSpPr/>
          <p:nvPr/>
        </p:nvSpPr>
        <p:spPr>
          <a:xfrm>
            <a:off x="3563938" y="4797425"/>
            <a:ext cx="642937"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1" name="10 Elipse"/>
          <p:cNvSpPr/>
          <p:nvPr/>
        </p:nvSpPr>
        <p:spPr>
          <a:xfrm>
            <a:off x="5292725" y="4437063"/>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2" name="11 Elipse"/>
          <p:cNvSpPr/>
          <p:nvPr/>
        </p:nvSpPr>
        <p:spPr>
          <a:xfrm>
            <a:off x="3635375" y="4868863"/>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3" name="12 Elipse"/>
          <p:cNvSpPr/>
          <p:nvPr/>
        </p:nvSpPr>
        <p:spPr>
          <a:xfrm>
            <a:off x="5508625" y="4724400"/>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4" name="13 Elipse"/>
          <p:cNvSpPr/>
          <p:nvPr/>
        </p:nvSpPr>
        <p:spPr>
          <a:xfrm>
            <a:off x="5435600" y="1557338"/>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5" name="14 Elipse"/>
          <p:cNvSpPr/>
          <p:nvPr/>
        </p:nvSpPr>
        <p:spPr>
          <a:xfrm>
            <a:off x="1908175" y="5157788"/>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6" name="15 Elipse"/>
          <p:cNvSpPr/>
          <p:nvPr/>
        </p:nvSpPr>
        <p:spPr>
          <a:xfrm>
            <a:off x="6588125" y="1844675"/>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7" name="16 Elipse"/>
          <p:cNvSpPr/>
          <p:nvPr/>
        </p:nvSpPr>
        <p:spPr>
          <a:xfrm>
            <a:off x="4500563" y="1628775"/>
            <a:ext cx="642937"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37901" name="17 CuadroTexto"/>
          <p:cNvSpPr txBox="1">
            <a:spLocks noChangeArrowheads="1"/>
          </p:cNvSpPr>
          <p:nvPr/>
        </p:nvSpPr>
        <p:spPr bwMode="auto">
          <a:xfrm>
            <a:off x="5786438" y="6072188"/>
            <a:ext cx="928687" cy="379412"/>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PE" altLang="es-AR" sz="2800" b="1"/>
              <a:t>3 ATP</a:t>
            </a:r>
          </a:p>
        </p:txBody>
      </p:sp>
      <p:sp>
        <p:nvSpPr>
          <p:cNvPr id="19" name="18 Elipse"/>
          <p:cNvSpPr/>
          <p:nvPr/>
        </p:nvSpPr>
        <p:spPr>
          <a:xfrm>
            <a:off x="285720" y="3000372"/>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schemeClr val="tx1"/>
                </a:solidFill>
              </a:rPr>
              <a:t>e</a:t>
            </a:r>
            <a:r>
              <a:rPr lang="es-PE" sz="2400" b="1" baseline="30000" dirty="0">
                <a:solidFill>
                  <a:schemeClr val="tx1"/>
                </a:solidFill>
              </a:rPr>
              <a:t>-</a:t>
            </a:r>
          </a:p>
        </p:txBody>
      </p:sp>
      <p:sp>
        <p:nvSpPr>
          <p:cNvPr id="20" name="19 Elipse"/>
          <p:cNvSpPr/>
          <p:nvPr/>
        </p:nvSpPr>
        <p:spPr>
          <a:xfrm>
            <a:off x="412720" y="3160710"/>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schemeClr val="tx1"/>
                </a:solidFill>
              </a:rPr>
              <a:t>e</a:t>
            </a:r>
            <a:r>
              <a:rPr lang="es-PE" sz="2400" b="1" baseline="30000" dirty="0">
                <a:solidFill>
                  <a:schemeClr val="tx1"/>
                </a:solidFill>
              </a:rPr>
              <a:t>-</a:t>
            </a:r>
          </a:p>
        </p:txBody>
      </p:sp>
      <p:sp>
        <p:nvSpPr>
          <p:cNvPr id="21" name="20 Elipse"/>
          <p:cNvSpPr/>
          <p:nvPr/>
        </p:nvSpPr>
        <p:spPr>
          <a:xfrm>
            <a:off x="557182" y="3303585"/>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schemeClr val="tx1"/>
                </a:solidFill>
              </a:rPr>
              <a:t>e</a:t>
            </a:r>
            <a:r>
              <a:rPr lang="es-PE" sz="2400" b="1" baseline="30000" dirty="0">
                <a:solidFill>
                  <a:schemeClr val="tx1"/>
                </a:solidFill>
              </a:rPr>
              <a:t>-</a:t>
            </a:r>
          </a:p>
        </p:txBody>
      </p:sp>
      <p:sp>
        <p:nvSpPr>
          <p:cNvPr id="22" name="21 Elipse"/>
          <p:cNvSpPr/>
          <p:nvPr/>
        </p:nvSpPr>
        <p:spPr>
          <a:xfrm>
            <a:off x="773082" y="3448047"/>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schemeClr val="tx1"/>
                </a:solidFill>
              </a:rPr>
              <a:t>e</a:t>
            </a:r>
            <a:r>
              <a:rPr lang="es-PE" sz="2400" b="1" baseline="30000" dirty="0">
                <a:solidFill>
                  <a:schemeClr val="tx1"/>
                </a:solidFill>
              </a:rPr>
              <a:t>-</a:t>
            </a:r>
          </a:p>
        </p:txBody>
      </p:sp>
    </p:spTree>
    <p:extLst>
      <p:ext uri="{BB962C8B-B14F-4D97-AF65-F5344CB8AC3E}">
        <p14:creationId xmlns:p14="http://schemas.microsoft.com/office/powerpoint/2010/main" val="185480435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0" presetClass="path" presetSubtype="0" accel="50000" decel="50000" fill="hold" nodeType="clickEffect">
                                  <p:stCondLst>
                                    <p:cond delay="0"/>
                                  </p:stCondLst>
                                  <p:childTnLst>
                                    <p:animMotion origin="layout" path="M -5.27778E-6 2.22222E-6 C 0.00815 -0.00278 0.03506 -0.01088 0.04166 -0.01666 C 0.04374 -0.01852 0.04548 -0.02106 0.04791 -0.02222 C 0.05729 -0.02639 0.06735 -0.02731 0.07708 -0.03055 C 0.09305 -0.03588 0.10937 -0.04305 0.12499 -0.05 C 0.13732 -0.05555 0.15017 -0.05833 0.16249 -0.06389 C 0.16527 -0.06504 0.16805 -0.06551 0.17083 -0.06666 C 0.17499 -0.06828 0.18333 -0.07222 0.18333 -0.07222 C 0.20624 -0.07037 0.22916 -0.06921 0.25208 -0.06666 C 0.2585 -0.06597 0.26458 -0.06342 0.27083 -0.06111 C 0.27499 -0.05949 0.28333 -0.05555 0.28333 -0.05555 C 0.30225 -0.05764 0.31788 -0.06157 0.33541 -0.06944 C 0.34513 -0.06852 0.35503 -0.06875 0.36458 -0.06666 C 0.37482 -0.06435 0.38541 -0.05301 0.39583 -0.05 C 0.4019 -0.04815 0.40815 -0.04815 0.41458 -0.04722 C 0.44253 -0.02847 0.40104 -0.05509 0.43333 -0.03889 C 0.43576 -0.03773 0.43732 -0.03472 0.4394 -0.03333 C 0.44149 -0.03194 0.44374 -0.03148 0.44583 -0.03055 C 0.45555 -0.03194 0.46718 -0.03611 0.47708 -0.03055 C 0.48176 -0.02801 0.48958 -0.01944 0.48958 -0.01944 C 0.49617 0.00718 0.49044 -0.01828 0.49374 0.04445 C 0.49479 0.06829 0.49791 0.08125 0.49791 0.10556 " pathEditMode="relative" ptsTypes="fffffffffffffffffffffA">
                                      <p:cBhvr>
                                        <p:cTn id="6" dur="5000" fill="hold"/>
                                        <p:tgtEl>
                                          <p:spTgt spid="22"/>
                                        </p:tgtEl>
                                        <p:attrNameLst>
                                          <p:attrName>ppt_x</p:attrName>
                                          <p:attrName>ppt_y</p:attrName>
                                        </p:attrNameLst>
                                      </p:cBhvr>
                                    </p:animMotion>
                                  </p:childTnLst>
                                </p:cTn>
                              </p:par>
                            </p:childTnLst>
                          </p:cTn>
                        </p:par>
                        <p:par>
                          <p:cTn id="7" fill="hold" nodeType="afterGroup">
                            <p:stCondLst>
                              <p:cond delay="7000"/>
                            </p:stCondLst>
                            <p:childTnLst>
                              <p:par>
                                <p:cTn id="8" presetID="5" presetClass="entr" presetSubtype="10" fill="hold" grpId="0" nodeType="after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checkerboard(across)">
                                      <p:cBhvr>
                                        <p:cTn id="10" dur="2000"/>
                                        <p:tgtEl>
                                          <p:spTgt spid="7"/>
                                        </p:tgtEl>
                                      </p:cBhvr>
                                    </p:animEffect>
                                  </p:childTnLst>
                                </p:cTn>
                              </p:par>
                            </p:childTnLst>
                          </p:cTn>
                        </p:par>
                        <p:par>
                          <p:cTn id="11" fill="hold" nodeType="afterGroup">
                            <p:stCondLst>
                              <p:cond delay="9000"/>
                            </p:stCondLst>
                            <p:childTnLst>
                              <p:par>
                                <p:cTn id="12" presetID="64" presetClass="path" presetSubtype="0" accel="50000" decel="50000" fill="hold" grpId="1" nodeType="afterEffect">
                                  <p:stCondLst>
                                    <p:cond delay="0"/>
                                  </p:stCondLst>
                                  <p:childTnLst>
                                    <p:animMotion origin="layout" path="M 0 3.33333E-6 L -0.00365 -0.45116 " pathEditMode="relative" rAng="0" ptsTypes="AA">
                                      <p:cBhvr>
                                        <p:cTn id="13" dur="2000" fill="hold"/>
                                        <p:tgtEl>
                                          <p:spTgt spid="7"/>
                                        </p:tgtEl>
                                        <p:attrNameLst>
                                          <p:attrName>ppt_x</p:attrName>
                                          <p:attrName>ppt_y</p:attrName>
                                        </p:attrNameLst>
                                      </p:cBhvr>
                                      <p:rCtr x="-191" y="-22569"/>
                                    </p:animMotion>
                                  </p:childTnLst>
                                </p:cTn>
                              </p:par>
                            </p:childTnLst>
                          </p:cTn>
                        </p:par>
                        <p:par>
                          <p:cTn id="14" fill="hold" nodeType="afterGroup">
                            <p:stCondLst>
                              <p:cond delay="11000"/>
                            </p:stCondLst>
                            <p:childTnLst>
                              <p:par>
                                <p:cTn id="15" presetID="1" presetClass="entr" presetSubtype="0"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par>
                          <p:cTn id="17" fill="hold" nodeType="afterGroup">
                            <p:stCondLst>
                              <p:cond delay="11000"/>
                            </p:stCondLst>
                            <p:childTnLst>
                              <p:par>
                                <p:cTn id="18" presetID="0" presetClass="path" presetSubtype="0" accel="50000" decel="50000" fill="hold" nodeType="afterEffect">
                                  <p:stCondLst>
                                    <p:cond delay="0"/>
                                  </p:stCondLst>
                                  <p:childTnLst>
                                    <p:animMotion origin="layout" path="M 2.77778E-7 -1.48148E-6 C 0.01215 0.0081 0.02517 0.01181 0.0375 0.01945 C 0.04253 0.02269 0.04687 0.02755 0.05208 0.03056 C 0.0783 0.0456 0.10764 0.05463 0.13541 0.06389 C 0.15399 0.06042 0.16788 0.04954 0.18541 0.04167 C 0.19132 0.03912 0.20139 0.03773 0.20625 0.03333 C 0.21475 0.0257 0.21823 0.02153 0.23107 0.01945 C 0.24965 0.01644 0.26666 0.01296 0.28541 0.01111 C 0.29913 0.00509 0.31284 0.00046 0.32708 -0.00278 C 0.3651 -0.00185 0.40347 -0.00255 0.44149 -1.48148E-6 C 0.446 0.00023 0.45399 0.00556 0.45399 0.00556 C 0.46041 0.00463 0.46666 0.00278 0.47291 0.00278 C 0.48958 0.00278 0.50642 0.00208 0.52274 0.00556 C 0.525 0.00602 0.5243 0.01111 0.525 0.01389 C 0.52951 0.04028 0.52882 0.06898 0.53541 0.09445 C 0.53767 0.15833 0.5375 0.13333 0.5375 0.16945 " pathEditMode="relative" ptsTypes="fffffffffffffffA">
                                      <p:cBhvr>
                                        <p:cTn id="19" dur="2000" fill="hold"/>
                                        <p:tgtEl>
                                          <p:spTgt spid="21"/>
                                        </p:tgtEl>
                                        <p:attrNameLst>
                                          <p:attrName>ppt_x</p:attrName>
                                          <p:attrName>ppt_y</p:attrName>
                                        </p:attrNameLst>
                                      </p:cBhvr>
                                    </p:animMotion>
                                  </p:childTnLst>
                                </p:cTn>
                              </p:par>
                            </p:childTnLst>
                          </p:cTn>
                        </p:par>
                        <p:par>
                          <p:cTn id="20" fill="hold" nodeType="afterGroup">
                            <p:stCondLst>
                              <p:cond delay="13000"/>
                            </p:stCondLst>
                            <p:childTnLst>
                              <p:par>
                                <p:cTn id="21" presetID="1"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par>
                          <p:cTn id="23" fill="hold" nodeType="afterGroup">
                            <p:stCondLst>
                              <p:cond delay="13000"/>
                            </p:stCondLst>
                            <p:childTnLst>
                              <p:par>
                                <p:cTn id="24" presetID="64" presetClass="path" presetSubtype="0" accel="50000" decel="50000" fill="hold" grpId="1" nodeType="afterEffect">
                                  <p:stCondLst>
                                    <p:cond delay="0"/>
                                  </p:stCondLst>
                                  <p:childTnLst>
                                    <p:animMotion origin="layout" path="M 1.11111E-6 -3.7037E-7 L -0.00347 -0.44051 " pathEditMode="relative" rAng="0" ptsTypes="AA">
                                      <p:cBhvr>
                                        <p:cTn id="25" dur="2000" fill="hold"/>
                                        <p:tgtEl>
                                          <p:spTgt spid="12"/>
                                        </p:tgtEl>
                                        <p:attrNameLst>
                                          <p:attrName>ppt_x</p:attrName>
                                          <p:attrName>ppt_y</p:attrName>
                                        </p:attrNameLst>
                                      </p:cBhvr>
                                      <p:rCtr x="-174" y="-22037"/>
                                    </p:animMotion>
                                  </p:childTnLst>
                                </p:cTn>
                              </p:par>
                            </p:childTnLst>
                          </p:cTn>
                        </p:par>
                        <p:par>
                          <p:cTn id="26" fill="hold" nodeType="afterGroup">
                            <p:stCondLst>
                              <p:cond delay="17000"/>
                            </p:stCondLst>
                            <p:childTnLst>
                              <p:par>
                                <p:cTn id="27" presetID="0" presetClass="path" presetSubtype="0" accel="50000" decel="50000" fill="hold" nodeType="afterEffect">
                                  <p:stCondLst>
                                    <p:cond delay="0"/>
                                  </p:stCondLst>
                                  <p:childTnLst>
                                    <p:animMotion origin="layout" path="M -5E-6 7.40741E-7 C 0.00313 0.00625 0.00469 0.01365 0.00834 0.01944 C 0.01667 0.03263 0.03351 0.03564 0.04584 0.03888 C 0.06789 0.05347 0.07709 0.03101 0.09584 0.03055 C 0.13056 0.02963 0.16528 0.0287 0.2 0.02777 C 0.21025 0.02314 0.22153 0.02592 0.23125 0.01944 C 0.23351 0.01805 0.23525 0.01527 0.2375 0.01388 C 0.23941 0.0125 0.24375 0.01111 0.24375 0.01111 L 0.54792 0.00555 C 0.54914 0.04351 0.55 0.07662 0.55209 0.11388 C 0.55261 0.12314 0.55313 0.1324 0.55417 0.14166 C 0.55452 0.14537 0.55625 0.15277 0.55625 0.15277 " pathEditMode="relative" ptsTypes="fffffffAfffA">
                                      <p:cBhvr>
                                        <p:cTn id="28" dur="3000" fill="hold"/>
                                        <p:tgtEl>
                                          <p:spTgt spid="20"/>
                                        </p:tgtEl>
                                        <p:attrNameLst>
                                          <p:attrName>ppt_x</p:attrName>
                                          <p:attrName>ppt_y</p:attrName>
                                        </p:attrNameLst>
                                      </p:cBhvr>
                                    </p:animMotion>
                                  </p:childTnLst>
                                </p:cTn>
                              </p:par>
                            </p:childTnLst>
                          </p:cTn>
                        </p:par>
                        <p:par>
                          <p:cTn id="29" fill="hold" nodeType="afterGroup">
                            <p:stCondLst>
                              <p:cond delay="20000"/>
                            </p:stCondLst>
                            <p:childTnLst>
                              <p:par>
                                <p:cTn id="30" presetID="1" presetClass="entr" presetSubtype="0" fill="hold" nodeType="afterEffect">
                                  <p:stCondLst>
                                    <p:cond delay="0"/>
                                  </p:stCondLst>
                                  <p:childTnLst>
                                    <p:set>
                                      <p:cBhvr>
                                        <p:cTn id="31" dur="1" fill="hold">
                                          <p:stCondLst>
                                            <p:cond delay="0"/>
                                          </p:stCondLst>
                                        </p:cTn>
                                        <p:tgtEl>
                                          <p:spTgt spid="20"/>
                                        </p:tgtEl>
                                        <p:attrNameLst>
                                          <p:attrName>style.visibility</p:attrName>
                                        </p:attrNameLst>
                                      </p:cBhvr>
                                      <p:to>
                                        <p:strVal val="visible"/>
                                      </p:to>
                                    </p:set>
                                  </p:childTnLst>
                                </p:cTn>
                              </p:par>
                            </p:childTnLst>
                          </p:cTn>
                        </p:par>
                        <p:par>
                          <p:cTn id="32" fill="hold" nodeType="afterGroup">
                            <p:stCondLst>
                              <p:cond delay="20000"/>
                            </p:stCondLst>
                            <p:childTnLst>
                              <p:par>
                                <p:cTn id="33" presetID="1"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par>
                          <p:cTn id="35" fill="hold" nodeType="afterGroup">
                            <p:stCondLst>
                              <p:cond delay="20000"/>
                            </p:stCondLst>
                            <p:childTnLst>
                              <p:par>
                                <p:cTn id="36" presetID="64" presetClass="path" presetSubtype="0" accel="50000" decel="50000" fill="hold" grpId="1" nodeType="afterEffect">
                                  <p:stCondLst>
                                    <p:cond delay="0"/>
                                  </p:stCondLst>
                                  <p:childTnLst>
                                    <p:animMotion origin="layout" path="M 0 0  L 0 -0.33333  E" pathEditMode="relative" ptsTypes="">
                                      <p:cBhvr>
                                        <p:cTn id="37" dur="2000" fill="hold"/>
                                        <p:tgtEl>
                                          <p:spTgt spid="13"/>
                                        </p:tgtEl>
                                        <p:attrNameLst>
                                          <p:attrName>ppt_x</p:attrName>
                                          <p:attrName>ppt_y</p:attrName>
                                        </p:attrNameLst>
                                      </p:cBhvr>
                                    </p:animMotion>
                                  </p:childTnLst>
                                </p:cTn>
                              </p:par>
                            </p:childTnLst>
                          </p:cTn>
                        </p:par>
                        <p:par>
                          <p:cTn id="38" fill="hold" nodeType="afterGroup">
                            <p:stCondLst>
                              <p:cond delay="22000"/>
                            </p:stCondLst>
                            <p:childTnLst>
                              <p:par>
                                <p:cTn id="39" presetID="1" presetClass="entr" presetSubtype="0"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childTnLst>
                                </p:cTn>
                              </p:par>
                            </p:childTnLst>
                          </p:cTn>
                        </p:par>
                        <p:par>
                          <p:cTn id="41" fill="hold" nodeType="afterGroup">
                            <p:stCondLst>
                              <p:cond delay="22000"/>
                            </p:stCondLst>
                            <p:childTnLst>
                              <p:par>
                                <p:cTn id="42" presetID="64" presetClass="path" presetSubtype="0" accel="50000" decel="50000" fill="hold" grpId="1" nodeType="afterEffect">
                                  <p:stCondLst>
                                    <p:cond delay="0"/>
                                  </p:stCondLst>
                                  <p:childTnLst>
                                    <p:animMotion origin="layout" path="M 0 0 L 0.01215 -0.38819 " pathEditMode="relative" rAng="0" ptsTypes="AA">
                                      <p:cBhvr>
                                        <p:cTn id="43" dur="2000" fill="hold"/>
                                        <p:tgtEl>
                                          <p:spTgt spid="15"/>
                                        </p:tgtEl>
                                        <p:attrNameLst>
                                          <p:attrName>ppt_x</p:attrName>
                                          <p:attrName>ppt_y</p:attrName>
                                        </p:attrNameLst>
                                      </p:cBhvr>
                                      <p:rCtr x="608" y="-19421"/>
                                    </p:animMotion>
                                  </p:childTnLst>
                                </p:cTn>
                              </p:par>
                              <p:par>
                                <p:cTn id="44" presetID="1" presetClass="entr" presetSubtype="0"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childTnLst>
                                </p:cTn>
                              </p:par>
                              <p:par>
                                <p:cTn id="46" presetID="64" presetClass="path" presetSubtype="0" accel="50000" decel="50000" fill="hold" grpId="1" nodeType="withEffect">
                                  <p:stCondLst>
                                    <p:cond delay="0"/>
                                  </p:stCondLst>
                                  <p:childTnLst>
                                    <p:animMotion origin="layout" path="M 3.61111E-6 -3.7037E-6 L -0.01146 -0.48264 " pathEditMode="relative" rAng="0" ptsTypes="AA">
                                      <p:cBhvr>
                                        <p:cTn id="47" dur="2000" fill="hold"/>
                                        <p:tgtEl>
                                          <p:spTgt spid="10"/>
                                        </p:tgtEl>
                                        <p:attrNameLst>
                                          <p:attrName>ppt_x</p:attrName>
                                          <p:attrName>ppt_y</p:attrName>
                                        </p:attrNameLst>
                                      </p:cBhvr>
                                      <p:rCtr x="-573" y="-24144"/>
                                    </p:animMotion>
                                  </p:childTnLst>
                                </p:cTn>
                              </p:par>
                              <p:par>
                                <p:cTn id="48" presetID="1" presetClass="entr" presetSubtype="0"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childTnLst>
                                </p:cTn>
                              </p:par>
                              <p:par>
                                <p:cTn id="50" presetID="64" presetClass="path" presetSubtype="0" accel="50000" decel="50000" fill="hold" grpId="1" nodeType="withEffect">
                                  <p:stCondLst>
                                    <p:cond delay="0"/>
                                  </p:stCondLst>
                                  <p:childTnLst>
                                    <p:animMotion origin="layout" path="M 0 0  L 0 -0.33333  E" pathEditMode="relative" ptsTypes="">
                                      <p:cBhvr>
                                        <p:cTn id="51" dur="2000" fill="hold"/>
                                        <p:tgtEl>
                                          <p:spTgt spid="11"/>
                                        </p:tgtEl>
                                        <p:attrNameLst>
                                          <p:attrName>ppt_x</p:attrName>
                                          <p:attrName>ppt_y</p:attrName>
                                        </p:attrNameLst>
                                      </p:cBhvr>
                                    </p:animMotion>
                                  </p:childTnLst>
                                </p:cTn>
                              </p:par>
                            </p:childTnLst>
                          </p:cTn>
                        </p:par>
                        <p:par>
                          <p:cTn id="52" fill="hold" nodeType="afterGroup">
                            <p:stCondLst>
                              <p:cond delay="24000"/>
                            </p:stCondLst>
                            <p:childTnLst>
                              <p:par>
                                <p:cTn id="53" presetID="1" presetClass="entr" presetSubtype="0"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childTnLst>
                          </p:cTn>
                        </p:par>
                        <p:par>
                          <p:cTn id="55" fill="hold" nodeType="afterGroup">
                            <p:stCondLst>
                              <p:cond delay="24000"/>
                            </p:stCondLst>
                            <p:childTnLst>
                              <p:par>
                                <p:cTn id="56" presetID="1" presetClass="entr" presetSubtype="0" fill="hold" grpId="0" nodeType="afterEffect">
                                  <p:stCondLst>
                                    <p:cond delay="0"/>
                                  </p:stCondLst>
                                  <p:childTnLst>
                                    <p:set>
                                      <p:cBhvr>
                                        <p:cTn id="57" dur="1" fill="hold">
                                          <p:stCondLst>
                                            <p:cond delay="0"/>
                                          </p:stCondLst>
                                        </p:cTn>
                                        <p:tgtEl>
                                          <p:spTgt spid="17"/>
                                        </p:tgtEl>
                                        <p:attrNameLst>
                                          <p:attrName>style.visibility</p:attrName>
                                        </p:attrNameLst>
                                      </p:cBhvr>
                                      <p:to>
                                        <p:strVal val="visible"/>
                                      </p:to>
                                    </p:set>
                                  </p:childTnLst>
                                </p:cTn>
                              </p:par>
                            </p:childTnLst>
                          </p:cTn>
                        </p:par>
                        <p:par>
                          <p:cTn id="58" fill="hold" nodeType="afterGroup">
                            <p:stCondLst>
                              <p:cond delay="24000"/>
                            </p:stCondLst>
                            <p:childTnLst>
                              <p:par>
                                <p:cTn id="59" presetID="1" presetClass="entr" presetSubtype="0"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childTnLst>
                                </p:cTn>
                              </p:par>
                            </p:childTnLst>
                          </p:cTn>
                        </p:par>
                      </p:childTnLst>
                    </p:cTn>
                  </p:par>
                  <p:par>
                    <p:cTn id="61" fill="hold" nodeType="clickPar">
                      <p:stCondLst>
                        <p:cond delay="indefinite"/>
                      </p:stCondLst>
                      <p:childTnLst>
                        <p:par>
                          <p:cTn id="62" fill="hold" nodeType="withGroup">
                            <p:stCondLst>
                              <p:cond delay="0"/>
                            </p:stCondLst>
                            <p:childTnLst>
                              <p:par>
                                <p:cTn id="63" presetID="0" presetClass="path" presetSubtype="0" accel="50000" decel="50000" fill="hold" grpId="1" nodeType="clickEffect">
                                  <p:stCondLst>
                                    <p:cond delay="0"/>
                                  </p:stCondLst>
                                  <p:childTnLst>
                                    <p:animMotion origin="layout" path="M 0 0 C 0.0125 0.00208 0.02101 0.00208 0.03125 0.01111 C 0.03472 0.02477 0.0375 0.03611 0.03958 0.05 C 0.03941 0.06157 0.04115 0.45856 0.03333 0.5 C 0.03715 0.54051 0.03542 0.51481 0.03542 0.57777 " pathEditMode="relative" ptsTypes="ffffA">
                                      <p:cBhvr>
                                        <p:cTn id="64" dur="5000" fill="hold"/>
                                        <p:tgtEl>
                                          <p:spTgt spid="16"/>
                                        </p:tgtEl>
                                        <p:attrNameLst>
                                          <p:attrName>ppt_x</p:attrName>
                                          <p:attrName>ppt_y</p:attrName>
                                        </p:attrNameLst>
                                      </p:cBhvr>
                                    </p:animMotion>
                                  </p:childTnLst>
                                </p:cTn>
                              </p:par>
                            </p:childTnLst>
                          </p:cTn>
                        </p:par>
                        <p:par>
                          <p:cTn id="65" fill="hold" nodeType="afterGroup">
                            <p:stCondLst>
                              <p:cond delay="5000"/>
                            </p:stCondLst>
                            <p:childTnLst>
                              <p:par>
                                <p:cTn id="66" presetID="0" presetClass="path" presetSubtype="0" accel="50000" decel="50000" fill="hold" grpId="1" nodeType="afterEffect">
                                  <p:stCondLst>
                                    <p:cond delay="0"/>
                                  </p:stCondLst>
                                  <p:childTnLst>
                                    <p:animMotion origin="layout" path="M 0 0 C 0.03403 0.00185 0.06823 0.00278 0.10208 0.00833 C 0.11701 0.01505 0.11094 0.01065 0.12083 0.01944 C 0.13194 0.04167 0.11736 0.01481 0.13125 0.03333 C 0.14514 0.05185 0.125 0.03241 0.14167 0.04722 C 0.14479 0.05972 0.1533 0.06852 0.15625 0.08056 C 0.15764 0.08611 0.15903 0.09167 0.16042 0.09722 C 0.16111 0.1 0.1625 0.10556 0.1625 0.10556 C 0.16476 0.14815 0.16597 0.14583 0.1625 0.19167 C 0.16111 0.20995 0.15486 0.22894 0.15208 0.24722 C 0.15451 0.32037 0.15712 0.37847 0.15833 0.45556 C 0.15156 0.48287 0.15417 0.46968 0.15417 0.52778 C 0.15417 0.57083 0.15642 0.61505 0.15833 0.65833 C 0.1559 0.68773 0.15625 0.67477 0.15625 0.69699 " pathEditMode="relative" ptsTypes="fffffffffffffA">
                                      <p:cBhvr>
                                        <p:cTn id="67" dur="3000" fill="hold"/>
                                        <p:tgtEl>
                                          <p:spTgt spid="14"/>
                                        </p:tgtEl>
                                        <p:attrNameLst>
                                          <p:attrName>ppt_x</p:attrName>
                                          <p:attrName>ppt_y</p:attrName>
                                        </p:attrNameLst>
                                      </p:cBhvr>
                                    </p:animMotion>
                                  </p:childTnLst>
                                </p:cTn>
                              </p:par>
                            </p:childTnLst>
                          </p:cTn>
                        </p:par>
                        <p:par>
                          <p:cTn id="68" fill="hold" nodeType="afterGroup">
                            <p:stCondLst>
                              <p:cond delay="8000"/>
                            </p:stCondLst>
                            <p:childTnLst>
                              <p:par>
                                <p:cTn id="69" presetID="0" presetClass="path" presetSubtype="0" accel="50000" decel="50000" fill="hold" grpId="1" nodeType="afterEffect">
                                  <p:stCondLst>
                                    <p:cond delay="0"/>
                                  </p:stCondLst>
                                  <p:childTnLst>
                                    <p:animMotion origin="layout" path="M 0 0 C 0.0559 -0.0125 0.0434 -0.00509 0.14583 -0.00278 C 0.1559 0.00162 0.17813 0.00741 0.18542 0.01389 C 0.19497 0.02245 0.2059 0.0257 0.21667 0.03056 C 0.22135 0.03264 0.22448 0.03958 0.22917 0.04167 C 0.23681 0.04514 0.24323 0.04954 0.25 0.05556 C 0.25521 0.07662 0.2533 0.06644 0.25625 0.08611 C 0.25764 0.11435 0.2592 0.13241 0.2625 0.15833 C 0.26181 0.17685 0.26215 0.1956 0.26042 0.21389 C 0.25816 0.23889 0.2533 0.2132 0.25833 0.23333 C 0.25382 0.25162 0.25451 0.27083 0.25 0.28889 C 0.24427 0.34236 0.24653 0.31482 0.24375 0.37222 C 0.24444 0.40926 0.24462 0.4463 0.24583 0.48333 C 0.24618 0.49283 0.24913 0.50162 0.25 0.51111 C 0.2533 0.55093 0.25625 0.58773 0.25625 0.62778 " pathEditMode="relative" ptsTypes="ffffffffffffffA">
                                      <p:cBhvr>
                                        <p:cTn id="70" dur="5000" fill="hold"/>
                                        <p:tgtEl>
                                          <p:spTgt spid="17"/>
                                        </p:tgtEl>
                                        <p:attrNameLst>
                                          <p:attrName>ppt_x</p:attrName>
                                          <p:attrName>ppt_y</p:attrName>
                                        </p:attrNameLst>
                                      </p:cBhvr>
                                    </p:animMotion>
                                  </p:childTnLst>
                                </p:cTn>
                              </p:par>
                            </p:childTnLst>
                          </p:cTn>
                        </p:par>
                      </p:childTnLst>
                    </p:cTn>
                  </p:par>
                  <p:par>
                    <p:cTn id="71" fill="hold" nodeType="clickPar">
                      <p:stCondLst>
                        <p:cond delay="indefinite"/>
                      </p:stCondLst>
                      <p:childTnLst>
                        <p:par>
                          <p:cTn id="72" fill="hold" nodeType="withGroup">
                            <p:stCondLst>
                              <p:cond delay="0"/>
                            </p:stCondLst>
                            <p:childTnLst>
                              <p:par>
                                <p:cTn id="73" presetID="4" presetClass="exit" presetSubtype="16" fill="hold" grpId="2" nodeType="clickEffect">
                                  <p:stCondLst>
                                    <p:cond delay="0"/>
                                  </p:stCondLst>
                                  <p:childTnLst>
                                    <p:animEffect transition="out" filter="box(in)">
                                      <p:cBhvr>
                                        <p:cTn id="74" dur="500"/>
                                        <p:tgtEl>
                                          <p:spTgt spid="17"/>
                                        </p:tgtEl>
                                      </p:cBhvr>
                                    </p:animEffect>
                                    <p:set>
                                      <p:cBhvr>
                                        <p:cTn id="75" dur="1" fill="hold">
                                          <p:stCondLst>
                                            <p:cond delay="499"/>
                                          </p:stCondLst>
                                        </p:cTn>
                                        <p:tgtEl>
                                          <p:spTgt spid="17"/>
                                        </p:tgtEl>
                                        <p:attrNameLst>
                                          <p:attrName>style.visibility</p:attrName>
                                        </p:attrNameLst>
                                      </p:cBhvr>
                                      <p:to>
                                        <p:strVal val="hidden"/>
                                      </p:to>
                                    </p:set>
                                  </p:childTnLst>
                                </p:cTn>
                              </p:par>
                            </p:childTnLst>
                          </p:cTn>
                        </p:par>
                      </p:childTnLst>
                    </p:cTn>
                  </p:par>
                  <p:par>
                    <p:cTn id="76" fill="hold" nodeType="clickPar">
                      <p:stCondLst>
                        <p:cond delay="indefinite"/>
                      </p:stCondLst>
                      <p:childTnLst>
                        <p:par>
                          <p:cTn id="77" fill="hold" nodeType="withGroup">
                            <p:stCondLst>
                              <p:cond delay="0"/>
                            </p:stCondLst>
                            <p:childTnLst>
                              <p:par>
                                <p:cTn id="78" presetID="4" presetClass="exit" presetSubtype="16" fill="hold" grpId="2" nodeType="clickEffect">
                                  <p:stCondLst>
                                    <p:cond delay="0"/>
                                  </p:stCondLst>
                                  <p:childTnLst>
                                    <p:animEffect transition="out" filter="box(in)">
                                      <p:cBhvr>
                                        <p:cTn id="79" dur="500"/>
                                        <p:tgtEl>
                                          <p:spTgt spid="14"/>
                                        </p:tgtEl>
                                      </p:cBhvr>
                                    </p:animEffect>
                                    <p:set>
                                      <p:cBhvr>
                                        <p:cTn id="80" dur="1" fill="hold">
                                          <p:stCondLst>
                                            <p:cond delay="499"/>
                                          </p:stCondLst>
                                        </p:cTn>
                                        <p:tgtEl>
                                          <p:spTgt spid="14"/>
                                        </p:tgtEl>
                                        <p:attrNameLst>
                                          <p:attrName>style.visibility</p:attrName>
                                        </p:attrNameLst>
                                      </p:cBhvr>
                                      <p:to>
                                        <p:strVal val="hidden"/>
                                      </p:to>
                                    </p:set>
                                  </p:childTnLst>
                                </p:cTn>
                              </p:par>
                            </p:childTnLst>
                          </p:cTn>
                        </p:par>
                        <p:par>
                          <p:cTn id="81" fill="hold" nodeType="afterGroup">
                            <p:stCondLst>
                              <p:cond delay="500"/>
                            </p:stCondLst>
                            <p:childTnLst>
                              <p:par>
                                <p:cTn id="82" presetID="5" presetClass="entr" presetSubtype="10" fill="hold" grpId="0" nodeType="afterEffect">
                                  <p:stCondLst>
                                    <p:cond delay="0"/>
                                  </p:stCondLst>
                                  <p:childTnLst>
                                    <p:set>
                                      <p:cBhvr>
                                        <p:cTn id="83" dur="1" fill="hold">
                                          <p:stCondLst>
                                            <p:cond delay="0"/>
                                          </p:stCondLst>
                                        </p:cTn>
                                        <p:tgtEl>
                                          <p:spTgt spid="37901"/>
                                        </p:tgtEl>
                                        <p:attrNameLst>
                                          <p:attrName>style.visibility</p:attrName>
                                        </p:attrNameLst>
                                      </p:cBhvr>
                                      <p:to>
                                        <p:strVal val="visible"/>
                                      </p:to>
                                    </p:set>
                                    <p:animEffect transition="in" filter="checkerboard(across)">
                                      <p:cBhvr>
                                        <p:cTn id="84" dur="500"/>
                                        <p:tgtEl>
                                          <p:spTgt spid="37901"/>
                                        </p:tgtEl>
                                      </p:cBhvr>
                                    </p:animEffect>
                                  </p:childTnLst>
                                </p:cTn>
                              </p:par>
                            </p:childTnLst>
                          </p:cTn>
                        </p:par>
                      </p:childTnLst>
                    </p:cTn>
                  </p:par>
                  <p:par>
                    <p:cTn id="85" fill="hold" nodeType="clickPar">
                      <p:stCondLst>
                        <p:cond delay="indefinite"/>
                      </p:stCondLst>
                      <p:childTnLst>
                        <p:par>
                          <p:cTn id="86" fill="hold" nodeType="withGroup">
                            <p:stCondLst>
                              <p:cond delay="0"/>
                            </p:stCondLst>
                            <p:childTnLst>
                              <p:par>
                                <p:cTn id="87" presetID="4" presetClass="exit" presetSubtype="16" fill="hold" grpId="2" nodeType="clickEffect">
                                  <p:stCondLst>
                                    <p:cond delay="0"/>
                                  </p:stCondLst>
                                  <p:childTnLst>
                                    <p:animEffect transition="out" filter="box(in)">
                                      <p:cBhvr>
                                        <p:cTn id="88" dur="500"/>
                                        <p:tgtEl>
                                          <p:spTgt spid="16"/>
                                        </p:tgtEl>
                                      </p:cBhvr>
                                    </p:animEffect>
                                    <p:set>
                                      <p:cBhvr>
                                        <p:cTn id="89" dur="1" fill="hold">
                                          <p:stCondLst>
                                            <p:cond delay="4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4" grpId="2" animBg="1"/>
      <p:bldP spid="15" grpId="0" animBg="1"/>
      <p:bldP spid="15" grpId="1" animBg="1"/>
      <p:bldP spid="16" grpId="0" animBg="1"/>
      <p:bldP spid="16" grpId="1" animBg="1"/>
      <p:bldP spid="16" grpId="2" animBg="1"/>
      <p:bldP spid="17" grpId="0" animBg="1"/>
      <p:bldP spid="17" grpId="1" animBg="1"/>
      <p:bldP spid="17" grpId="2" animBg="1"/>
      <p:bldP spid="37901"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5" descr="nutricion227b"/>
          <p:cNvPicPr>
            <a:picLocks noChangeAspect="1" noChangeArrowheads="1"/>
          </p:cNvPicPr>
          <p:nvPr/>
        </p:nvPicPr>
        <p:blipFill>
          <a:blip r:embed="rId2">
            <a:lum bright="-18000" contrast="42000"/>
            <a:extLst>
              <a:ext uri="{28A0092B-C50C-407E-A947-70E740481C1C}">
                <a14:useLocalDpi xmlns:a14="http://schemas.microsoft.com/office/drawing/2010/main" val="0"/>
              </a:ext>
            </a:extLst>
          </a:blip>
          <a:srcRect/>
          <a:stretch>
            <a:fillRect/>
          </a:stretch>
        </p:blipFill>
        <p:spPr bwMode="auto">
          <a:xfrm>
            <a:off x="323850" y="333375"/>
            <a:ext cx="8280400" cy="6059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2 Elipse"/>
          <p:cNvSpPr/>
          <p:nvPr/>
        </p:nvSpPr>
        <p:spPr>
          <a:xfrm>
            <a:off x="2571736" y="3214686"/>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schemeClr val="tx1"/>
                </a:solidFill>
              </a:rPr>
              <a:t>e</a:t>
            </a:r>
            <a:r>
              <a:rPr lang="es-PE" sz="2400" b="1" baseline="30000" dirty="0">
                <a:solidFill>
                  <a:schemeClr val="tx1"/>
                </a:solidFill>
              </a:rPr>
              <a:t>-</a:t>
            </a:r>
          </a:p>
        </p:txBody>
      </p:sp>
      <p:sp>
        <p:nvSpPr>
          <p:cNvPr id="4" name="3 Elipse"/>
          <p:cNvSpPr/>
          <p:nvPr/>
        </p:nvSpPr>
        <p:spPr>
          <a:xfrm>
            <a:off x="2500298" y="3357562"/>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schemeClr val="tx1"/>
                </a:solidFill>
              </a:rPr>
              <a:t>e</a:t>
            </a:r>
            <a:r>
              <a:rPr lang="es-PE" sz="2400" b="1" baseline="30000" dirty="0">
                <a:solidFill>
                  <a:schemeClr val="tx1"/>
                </a:solidFill>
              </a:rPr>
              <a:t>-</a:t>
            </a:r>
          </a:p>
        </p:txBody>
      </p:sp>
      <p:sp>
        <p:nvSpPr>
          <p:cNvPr id="5" name="4 Elipse"/>
          <p:cNvSpPr/>
          <p:nvPr/>
        </p:nvSpPr>
        <p:spPr>
          <a:xfrm>
            <a:off x="2571736" y="3286124"/>
            <a:ext cx="642942" cy="571504"/>
          </a:xfrm>
          <a:prstGeom prst="ellips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PE" sz="2400" b="1" dirty="0">
                <a:solidFill>
                  <a:schemeClr val="tx1"/>
                </a:solidFill>
              </a:rPr>
              <a:t>e</a:t>
            </a:r>
            <a:r>
              <a:rPr lang="es-PE" sz="2400" b="1" baseline="30000" dirty="0">
                <a:solidFill>
                  <a:schemeClr val="tx1"/>
                </a:solidFill>
              </a:rPr>
              <a:t>-</a:t>
            </a:r>
          </a:p>
        </p:txBody>
      </p:sp>
      <p:sp>
        <p:nvSpPr>
          <p:cNvPr id="6" name="17 CuadroTexto"/>
          <p:cNvSpPr txBox="1">
            <a:spLocks noChangeArrowheads="1"/>
          </p:cNvSpPr>
          <p:nvPr/>
        </p:nvSpPr>
        <p:spPr bwMode="auto">
          <a:xfrm>
            <a:off x="4572000" y="3429000"/>
            <a:ext cx="928688" cy="379413"/>
          </a:xfrm>
          <a:prstGeom prst="rect">
            <a:avLst/>
          </a:prstGeom>
          <a:solidFill>
            <a:schemeClr val="bg1"/>
          </a:solidFill>
          <a:ln w="9525">
            <a:solidFill>
              <a:srgbClr val="FF0000"/>
            </a:solidFill>
            <a:miter lim="800000"/>
            <a:headEnd/>
            <a:tailEnd/>
          </a:ln>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PE" altLang="es-AR" sz="2800" b="1"/>
              <a:t>2 ATP</a:t>
            </a:r>
          </a:p>
        </p:txBody>
      </p:sp>
      <p:sp>
        <p:nvSpPr>
          <p:cNvPr id="7" name="6 Elipse"/>
          <p:cNvSpPr/>
          <p:nvPr/>
        </p:nvSpPr>
        <p:spPr>
          <a:xfrm>
            <a:off x="3857625" y="3500438"/>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8" name="7 Elipse"/>
          <p:cNvSpPr/>
          <p:nvPr/>
        </p:nvSpPr>
        <p:spPr>
          <a:xfrm>
            <a:off x="3929063" y="3643313"/>
            <a:ext cx="642937"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9" name="8 Elipse"/>
          <p:cNvSpPr/>
          <p:nvPr/>
        </p:nvSpPr>
        <p:spPr>
          <a:xfrm>
            <a:off x="5000625" y="1571625"/>
            <a:ext cx="642938"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0" name="9 Elipse"/>
          <p:cNvSpPr/>
          <p:nvPr/>
        </p:nvSpPr>
        <p:spPr>
          <a:xfrm>
            <a:off x="4786313" y="3429000"/>
            <a:ext cx="642937"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1" name="10 Elipse"/>
          <p:cNvSpPr/>
          <p:nvPr/>
        </p:nvSpPr>
        <p:spPr>
          <a:xfrm>
            <a:off x="4500563" y="1628775"/>
            <a:ext cx="642937"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
        <p:nvSpPr>
          <p:cNvPr id="12" name="11 Elipse"/>
          <p:cNvSpPr/>
          <p:nvPr/>
        </p:nvSpPr>
        <p:spPr>
          <a:xfrm>
            <a:off x="4652963" y="1781175"/>
            <a:ext cx="642937" cy="5715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s-PE" b="1" dirty="0"/>
              <a:t>H</a:t>
            </a:r>
            <a:r>
              <a:rPr lang="es-PE" b="1" baseline="30000" dirty="0"/>
              <a:t>+</a:t>
            </a:r>
          </a:p>
        </p:txBody>
      </p:sp>
    </p:spTree>
    <p:extLst>
      <p:ext uri="{BB962C8B-B14F-4D97-AF65-F5344CB8AC3E}">
        <p14:creationId xmlns:p14="http://schemas.microsoft.com/office/powerpoint/2010/main" val="24122175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par>
                          <p:cTn id="8" fill="hold" nodeType="afterGroup">
                            <p:stCondLst>
                              <p:cond delay="500"/>
                            </p:stCondLst>
                            <p:childTnLst>
                              <p:par>
                                <p:cTn id="9" presetID="0" presetClass="path" presetSubtype="0" accel="50000" decel="50000" fill="hold" nodeType="afterEffect">
                                  <p:stCondLst>
                                    <p:cond delay="0"/>
                                  </p:stCondLst>
                                  <p:childTnLst>
                                    <p:animMotion origin="layout" path="M -3.88889E-6 -1.11111E-6 C -0.01961 -0.02847 -0.03923 -0.05695 0.00417 -0.06945 C 0.04757 -0.08195 0.22361 -0.08797 0.26042 -0.075 C 0.29723 -0.06204 0.23091 -0.00556 0.225 0.00833 " pathEditMode="relative" ptsTypes="aaaA">
                                      <p:cBhvr>
                                        <p:cTn id="10" dur="2000" fill="hold"/>
                                        <p:tgtEl>
                                          <p:spTgt spid="3"/>
                                        </p:tgtEl>
                                        <p:attrNameLst>
                                          <p:attrName>ppt_x</p:attrName>
                                          <p:attrName>ppt_y</p:attrName>
                                        </p:attrNameLst>
                                      </p:cBhvr>
                                    </p:animMotion>
                                  </p:childTnLst>
                                </p:cTn>
                              </p:par>
                            </p:childTnLst>
                          </p:cTn>
                        </p:par>
                        <p:par>
                          <p:cTn id="11" fill="hold" nodeType="afterGroup">
                            <p:stCondLst>
                              <p:cond delay="2500"/>
                            </p:stCondLst>
                            <p:childTnLst>
                              <p:par>
                                <p:cTn id="12" presetID="1" presetClass="entr" presetSubtype="0"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childTnLst>
                                </p:cTn>
                              </p:par>
                            </p:childTnLst>
                          </p:cTn>
                        </p:par>
                        <p:par>
                          <p:cTn id="14" fill="hold" nodeType="afterGroup">
                            <p:stCondLst>
                              <p:cond delay="2500"/>
                            </p:stCondLst>
                            <p:childTnLst>
                              <p:par>
                                <p:cTn id="15" presetID="64" presetClass="path" presetSubtype="0" accel="50000" decel="50000" fill="hold" grpId="1" nodeType="afterEffect">
                                  <p:stCondLst>
                                    <p:cond delay="0"/>
                                  </p:stCondLst>
                                  <p:childTnLst>
                                    <p:animMotion origin="layout" path="M 0.0158 -0.01945 L 0.00382 -0.35486 " pathEditMode="relative" rAng="0" ptsTypes="AA">
                                      <p:cBhvr>
                                        <p:cTn id="16" dur="2000" fill="hold"/>
                                        <p:tgtEl>
                                          <p:spTgt spid="8"/>
                                        </p:tgtEl>
                                        <p:attrNameLst>
                                          <p:attrName>ppt_x</p:attrName>
                                          <p:attrName>ppt_y</p:attrName>
                                        </p:attrNameLst>
                                      </p:cBhvr>
                                      <p:rCtr x="-608" y="-16782"/>
                                    </p:animMotion>
                                  </p:childTnLst>
                                </p:cTn>
                              </p:par>
                            </p:childTnLst>
                          </p:cTn>
                        </p:par>
                        <p:par>
                          <p:cTn id="17" fill="hold" nodeType="afterGroup">
                            <p:stCondLst>
                              <p:cond delay="4500"/>
                            </p:stCondLst>
                            <p:childTnLst>
                              <p:par>
                                <p:cTn id="18" presetID="4" presetClass="entr" presetSubtype="16"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box(in)">
                                      <p:cBhvr>
                                        <p:cTn id="20" dur="2000"/>
                                        <p:tgtEl>
                                          <p:spTgt spid="4"/>
                                        </p:tgtEl>
                                      </p:cBhvr>
                                    </p:animEffect>
                                  </p:childTnLst>
                                </p:cTn>
                              </p:par>
                            </p:childTnLst>
                          </p:cTn>
                        </p:par>
                        <p:par>
                          <p:cTn id="21" fill="hold" nodeType="afterGroup">
                            <p:stCondLst>
                              <p:cond delay="6500"/>
                            </p:stCondLst>
                            <p:childTnLst>
                              <p:par>
                                <p:cTn id="22" presetID="0" presetClass="path" presetSubtype="0" accel="50000" decel="50000" fill="hold" nodeType="afterEffect">
                                  <p:stCondLst>
                                    <p:cond delay="0"/>
                                  </p:stCondLst>
                                  <p:childTnLst>
                                    <p:animMotion origin="layout" path="M 2.77778E-7 2.22222E-6 C -0.02535 -0.04005 -0.0507 -0.08009 -0.00625 -0.09722 C 0.03819 -0.11435 0.22847 -0.12269 0.26666 -0.10278 C 0.30486 -0.08287 0.23021 0.00139 0.22291 0.02222 " pathEditMode="relative" ptsTypes="aaaA">
                                      <p:cBhvr>
                                        <p:cTn id="23" dur="2000" fill="hold"/>
                                        <p:tgtEl>
                                          <p:spTgt spid="4"/>
                                        </p:tgtEl>
                                        <p:attrNameLst>
                                          <p:attrName>ppt_x</p:attrName>
                                          <p:attrName>ppt_y</p:attrName>
                                        </p:attrNameLst>
                                      </p:cBhvr>
                                    </p:animMotion>
                                  </p:childTnLst>
                                </p:cTn>
                              </p:par>
                              <p:par>
                                <p:cTn id="24" presetID="1"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childTnLst>
                                </p:cTn>
                              </p:par>
                            </p:childTnLst>
                          </p:cTn>
                        </p:par>
                        <p:par>
                          <p:cTn id="26" fill="hold" nodeType="afterGroup">
                            <p:stCondLst>
                              <p:cond delay="8500"/>
                            </p:stCondLst>
                            <p:childTnLst>
                              <p:par>
                                <p:cTn id="27" presetID="64" presetClass="path" presetSubtype="0" accel="50000" decel="50000" fill="hold" grpId="1" nodeType="afterEffect">
                                  <p:stCondLst>
                                    <p:cond delay="0"/>
                                  </p:stCondLst>
                                  <p:childTnLst>
                                    <p:animMotion origin="layout" path="M -0.01718 -0.02291 L -0.02048 -0.3375 " pathEditMode="relative" rAng="0" ptsTypes="AA">
                                      <p:cBhvr>
                                        <p:cTn id="28" dur="2000" fill="hold"/>
                                        <p:tgtEl>
                                          <p:spTgt spid="10"/>
                                        </p:tgtEl>
                                        <p:attrNameLst>
                                          <p:attrName>ppt_x</p:attrName>
                                          <p:attrName>ppt_y</p:attrName>
                                        </p:attrNameLst>
                                      </p:cBhvr>
                                      <p:rCtr x="-174" y="-15741"/>
                                    </p:animMotion>
                                  </p:childTnLst>
                                </p:cTn>
                              </p:par>
                            </p:childTnLst>
                          </p:cTn>
                        </p:par>
                        <p:par>
                          <p:cTn id="29" fill="hold" nodeType="afterGroup">
                            <p:stCondLst>
                              <p:cond delay="10500"/>
                            </p:stCondLst>
                            <p:childTnLst>
                              <p:par>
                                <p:cTn id="30" presetID="4" presetClass="entr" presetSubtype="16"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box(in)">
                                      <p:cBhvr>
                                        <p:cTn id="32" dur="500"/>
                                        <p:tgtEl>
                                          <p:spTgt spid="5"/>
                                        </p:tgtEl>
                                      </p:cBhvr>
                                    </p:animEffect>
                                  </p:childTnLst>
                                </p:cTn>
                              </p:par>
                            </p:childTnLst>
                          </p:cTn>
                        </p:par>
                        <p:par>
                          <p:cTn id="33" fill="hold" nodeType="afterGroup">
                            <p:stCondLst>
                              <p:cond delay="11000"/>
                            </p:stCondLst>
                            <p:childTnLst>
                              <p:par>
                                <p:cTn id="34" presetID="0" presetClass="path" presetSubtype="0" accel="50000" decel="50000" fill="hold" nodeType="afterEffect">
                                  <p:stCondLst>
                                    <p:cond delay="0"/>
                                  </p:stCondLst>
                                  <p:childTnLst>
                                    <p:animMotion origin="layout" path="M 5.27778E-6 4.44444E-6 C -0.01978 -0.03658 -0.03958 -0.07315 0.00626 -0.08889 C 0.05209 -0.10463 0.23577 -0.11389 0.27501 -0.09445 C 0.31424 -0.075 0.24723 0.00741 0.24167 0.02778 " pathEditMode="relative" ptsTypes="aaaA">
                                      <p:cBhvr>
                                        <p:cTn id="35" dur="2000" fill="hold"/>
                                        <p:tgtEl>
                                          <p:spTgt spid="5"/>
                                        </p:tgtEl>
                                        <p:attrNameLst>
                                          <p:attrName>ppt_x</p:attrName>
                                          <p:attrName>ppt_y</p:attrName>
                                        </p:attrNameLst>
                                      </p:cBhvr>
                                    </p:animMotion>
                                  </p:childTnLst>
                                </p:cTn>
                              </p:par>
                            </p:childTnLst>
                          </p:cTn>
                        </p:par>
                        <p:par>
                          <p:cTn id="36" fill="hold" nodeType="afterGroup">
                            <p:stCondLst>
                              <p:cond delay="13000"/>
                            </p:stCondLst>
                            <p:childTnLst>
                              <p:par>
                                <p:cTn id="37" presetID="1" presetClass="entr" presetSubtype="0"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childTnLst>
                                </p:cTn>
                              </p:par>
                            </p:childTnLst>
                          </p:cTn>
                        </p:par>
                        <p:par>
                          <p:cTn id="39" fill="hold" nodeType="afterGroup">
                            <p:stCondLst>
                              <p:cond delay="13000"/>
                            </p:stCondLst>
                            <p:childTnLst>
                              <p:par>
                                <p:cTn id="40" presetID="64" presetClass="path" presetSubtype="0" accel="50000" decel="50000" fill="hold" grpId="1" nodeType="afterEffect">
                                  <p:stCondLst>
                                    <p:cond delay="0"/>
                                  </p:stCondLst>
                                  <p:childTnLst>
                                    <p:animMotion origin="layout" path="M -4.44444E-6 -3.33333E-6 L -0.00416 -0.325 " pathEditMode="relative" rAng="0" ptsTypes="AA">
                                      <p:cBhvr>
                                        <p:cTn id="41" dur="2000" fill="hold"/>
                                        <p:tgtEl>
                                          <p:spTgt spid="7"/>
                                        </p:tgtEl>
                                        <p:attrNameLst>
                                          <p:attrName>ppt_x</p:attrName>
                                          <p:attrName>ppt_y</p:attrName>
                                        </p:attrNameLst>
                                      </p:cBhvr>
                                      <p:rCtr x="-208" y="-16250"/>
                                    </p:animMotion>
                                  </p:childTnLst>
                                </p:cTn>
                              </p:par>
                              <p:par>
                                <p:cTn id="42" presetID="1" presetClass="entr" presetSubtype="0"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childTnLst>
                                </p:cTn>
                              </p:par>
                            </p:childTnLst>
                          </p:cTn>
                        </p:par>
                        <p:par>
                          <p:cTn id="44" fill="hold" nodeType="afterGroup">
                            <p:stCondLst>
                              <p:cond delay="15000"/>
                            </p:stCondLst>
                            <p:childTnLst>
                              <p:par>
                                <p:cTn id="45" presetID="4" presetClass="entr" presetSubtype="16" fill="hold" grpId="1"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box(in)">
                                      <p:cBhvr>
                                        <p:cTn id="47" dur="500"/>
                                        <p:tgtEl>
                                          <p:spTgt spid="11"/>
                                        </p:tgtEl>
                                      </p:cBhvr>
                                    </p:animEffect>
                                  </p:childTnLst>
                                </p:cTn>
                              </p:par>
                            </p:childTnLst>
                          </p:cTn>
                        </p:par>
                        <p:par>
                          <p:cTn id="48" fill="hold" nodeType="afterGroup">
                            <p:stCondLst>
                              <p:cond delay="15500"/>
                            </p:stCondLst>
                            <p:childTnLst>
                              <p:par>
                                <p:cTn id="49" presetID="0" presetClass="path" presetSubtype="0" accel="50000" decel="50000" fill="hold" grpId="2" nodeType="afterEffect">
                                  <p:stCondLst>
                                    <p:cond delay="0"/>
                                  </p:stCondLst>
                                  <p:childTnLst>
                                    <p:animMotion origin="layout" path="M 0 0 C 0.09444 0.00139 0.18889 0.00278 0.225 0.06111 C 0.26111 0.11945 0.25729 0.30139 0.21667 0.35 C 0.17604 0.39861 0.02049 0.35232 -0.01875 0.35278 " pathEditMode="relative" ptsTypes="aaaA">
                                      <p:cBhvr>
                                        <p:cTn id="50" dur="2000" fill="hold"/>
                                        <p:tgtEl>
                                          <p:spTgt spid="11"/>
                                        </p:tgtEl>
                                        <p:attrNameLst>
                                          <p:attrName>ppt_x</p:attrName>
                                          <p:attrName>ppt_y</p:attrName>
                                        </p:attrNameLst>
                                      </p:cBhvr>
                                    </p:animMotion>
                                  </p:childTnLst>
                                </p:cTn>
                              </p:par>
                            </p:childTnLst>
                          </p:cTn>
                        </p:par>
                        <p:par>
                          <p:cTn id="51" fill="hold" nodeType="afterGroup">
                            <p:stCondLst>
                              <p:cond delay="17500"/>
                            </p:stCondLst>
                            <p:childTnLst>
                              <p:par>
                                <p:cTn id="52" presetID="4" presetClass="entr" presetSubtype="16" fill="hold" grpId="0" nodeType="after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box(in)">
                                      <p:cBhvr>
                                        <p:cTn id="54" dur="500"/>
                                        <p:tgtEl>
                                          <p:spTgt spid="12"/>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0" presetClass="path" presetSubtype="0" accel="50000" decel="50000" fill="hold" grpId="1" nodeType="clickEffect">
                                  <p:stCondLst>
                                    <p:cond delay="0"/>
                                  </p:stCondLst>
                                  <p:childTnLst>
                                    <p:animMotion origin="layout" path="M 0 0 C 0.06076 0.02778 0.12152 0.05556 0.15625 0.08612 C 0.19097 0.11667 0.20521 0.14121 0.20833 0.18334 C 0.21146 0.22547 0.22118 0.31297 0.175 0.33889 C 0.12882 0.36482 -0.025 0.33658 -0.06875 0.33889 C -0.1125 0.34121 -0.1 0.347 -0.0875 0.35278 " pathEditMode="relative" ptsTypes="aaaaaA">
                                      <p:cBhvr>
                                        <p:cTn id="58" dur="2000" fill="hold"/>
                                        <p:tgtEl>
                                          <p:spTgt spid="12"/>
                                        </p:tgtEl>
                                        <p:attrNameLst>
                                          <p:attrName>ppt_x</p:attrName>
                                          <p:attrName>ppt_y</p:attrName>
                                        </p:attrNameLst>
                                      </p:cBhvr>
                                    </p:animMotion>
                                  </p:childTnLst>
                                </p:cTn>
                              </p:par>
                            </p:childTnLst>
                          </p:cTn>
                        </p:par>
                        <p:par>
                          <p:cTn id="59" fill="hold" nodeType="afterGroup">
                            <p:stCondLst>
                              <p:cond delay="2000"/>
                            </p:stCondLst>
                            <p:childTnLst>
                              <p:par>
                                <p:cTn id="60" presetID="4" presetClass="entr" presetSubtype="16" fill="hold" grpId="0" nodeType="afterEffect">
                                  <p:stCondLst>
                                    <p:cond delay="0"/>
                                  </p:stCondLst>
                                  <p:childTnLst>
                                    <p:set>
                                      <p:cBhvr>
                                        <p:cTn id="61" dur="1" fill="hold">
                                          <p:stCondLst>
                                            <p:cond delay="0"/>
                                          </p:stCondLst>
                                        </p:cTn>
                                        <p:tgtEl>
                                          <p:spTgt spid="9"/>
                                        </p:tgtEl>
                                        <p:attrNameLst>
                                          <p:attrName>style.visibility</p:attrName>
                                        </p:attrNameLst>
                                      </p:cBhvr>
                                      <p:to>
                                        <p:strVal val="visible"/>
                                      </p:to>
                                    </p:set>
                                    <p:animEffect transition="in" filter="box(in)">
                                      <p:cBhvr>
                                        <p:cTn id="62" dur="2000"/>
                                        <p:tgtEl>
                                          <p:spTgt spid="9"/>
                                        </p:tgtEl>
                                      </p:cBhvr>
                                    </p:animEffect>
                                  </p:childTnLst>
                                </p:cTn>
                              </p:par>
                            </p:childTnLst>
                          </p:cTn>
                        </p:par>
                        <p:par>
                          <p:cTn id="63" fill="hold" nodeType="afterGroup">
                            <p:stCondLst>
                              <p:cond delay="4000"/>
                            </p:stCondLst>
                            <p:childTnLst>
                              <p:par>
                                <p:cTn id="64" presetID="0" presetClass="path" presetSubtype="0" accel="50000" decel="50000" fill="hold" grpId="1" nodeType="afterEffect">
                                  <p:stCondLst>
                                    <p:cond delay="0"/>
                                  </p:stCondLst>
                                  <p:childTnLst>
                                    <p:animMotion origin="layout" path="M 0 0 C 0.04636 0.01898 0.09271 0.03796 0.12709 0.06389 C 0.16146 0.08981 0.19896 0.10694 0.20625 0.15555 C 0.21355 0.20417 0.2191 0.3213 0.17084 0.35555 C 0.12257 0.38981 -0.04097 0.36018 -0.08333 0.36111 " pathEditMode="relative" ptsTypes="aaaaA">
                                      <p:cBhvr>
                                        <p:cTn id="65" dur="2000" fill="hold"/>
                                        <p:tgtEl>
                                          <p:spTgt spid="9"/>
                                        </p:tgtEl>
                                        <p:attrNameLst>
                                          <p:attrName>ppt_x</p:attrName>
                                          <p:attrName>ppt_y</p:attrName>
                                        </p:attrNameLst>
                                      </p:cBhvr>
                                    </p:animMotion>
                                  </p:childTnLst>
                                </p:cTn>
                              </p:par>
                            </p:childTnLst>
                          </p:cTn>
                        </p:par>
                      </p:childTnLst>
                    </p:cTn>
                  </p:par>
                  <p:par>
                    <p:cTn id="66" fill="hold" nodeType="clickPar">
                      <p:stCondLst>
                        <p:cond delay="indefinite"/>
                      </p:stCondLst>
                      <p:childTnLst>
                        <p:par>
                          <p:cTn id="67" fill="hold" nodeType="withGroup">
                            <p:stCondLst>
                              <p:cond delay="0"/>
                            </p:stCondLst>
                            <p:childTnLst>
                              <p:par>
                                <p:cTn id="68" presetID="4" presetClass="exit" presetSubtype="16" fill="hold" grpId="2" nodeType="clickEffect">
                                  <p:stCondLst>
                                    <p:cond delay="0"/>
                                  </p:stCondLst>
                                  <p:childTnLst>
                                    <p:animEffect transition="out" filter="box(in)">
                                      <p:cBhvr>
                                        <p:cTn id="69" dur="500"/>
                                        <p:tgtEl>
                                          <p:spTgt spid="9"/>
                                        </p:tgtEl>
                                      </p:cBhvr>
                                    </p:animEffect>
                                    <p:set>
                                      <p:cBhvr>
                                        <p:cTn id="70" dur="1" fill="hold">
                                          <p:stCondLst>
                                            <p:cond delay="499"/>
                                          </p:stCondLst>
                                        </p:cTn>
                                        <p:tgtEl>
                                          <p:spTgt spid="9"/>
                                        </p:tgtEl>
                                        <p:attrNameLst>
                                          <p:attrName>style.visibility</p:attrName>
                                        </p:attrNameLst>
                                      </p:cBhvr>
                                      <p:to>
                                        <p:strVal val="hidden"/>
                                      </p:to>
                                    </p:set>
                                  </p:childTnLst>
                                </p:cTn>
                              </p:par>
                            </p:childTnLst>
                          </p:cTn>
                        </p:par>
                      </p:childTnLst>
                    </p:cTn>
                  </p:par>
                  <p:par>
                    <p:cTn id="71" fill="hold" nodeType="clickPar">
                      <p:stCondLst>
                        <p:cond delay="indefinite"/>
                      </p:stCondLst>
                      <p:childTnLst>
                        <p:par>
                          <p:cTn id="72" fill="hold" nodeType="withGroup">
                            <p:stCondLst>
                              <p:cond delay="0"/>
                            </p:stCondLst>
                            <p:childTnLst>
                              <p:par>
                                <p:cTn id="73" presetID="4" presetClass="exit" presetSubtype="16" fill="hold" grpId="2" nodeType="clickEffect">
                                  <p:stCondLst>
                                    <p:cond delay="0"/>
                                  </p:stCondLst>
                                  <p:childTnLst>
                                    <p:animEffect transition="out" filter="box(in)">
                                      <p:cBhvr>
                                        <p:cTn id="74" dur="500"/>
                                        <p:tgtEl>
                                          <p:spTgt spid="12"/>
                                        </p:tgtEl>
                                      </p:cBhvr>
                                    </p:animEffect>
                                    <p:set>
                                      <p:cBhvr>
                                        <p:cTn id="75" dur="1" fill="hold">
                                          <p:stCondLst>
                                            <p:cond delay="499"/>
                                          </p:stCondLst>
                                        </p:cTn>
                                        <p:tgtEl>
                                          <p:spTgt spid="12"/>
                                        </p:tgtEl>
                                        <p:attrNameLst>
                                          <p:attrName>style.visibility</p:attrName>
                                        </p:attrNameLst>
                                      </p:cBhvr>
                                      <p:to>
                                        <p:strVal val="hidden"/>
                                      </p:to>
                                    </p:set>
                                  </p:childTnLst>
                                </p:cTn>
                              </p:par>
                            </p:childTnLst>
                          </p:cTn>
                        </p:par>
                      </p:childTnLst>
                    </p:cTn>
                  </p:par>
                  <p:par>
                    <p:cTn id="76" fill="hold" nodeType="clickPar">
                      <p:stCondLst>
                        <p:cond delay="indefinite"/>
                      </p:stCondLst>
                      <p:childTnLst>
                        <p:par>
                          <p:cTn id="77" fill="hold" nodeType="withGroup">
                            <p:stCondLst>
                              <p:cond delay="0"/>
                            </p:stCondLst>
                            <p:childTnLst>
                              <p:par>
                                <p:cTn id="78" presetID="4" presetClass="exit" presetSubtype="16" fill="hold" grpId="3" nodeType="clickEffect">
                                  <p:stCondLst>
                                    <p:cond delay="0"/>
                                  </p:stCondLst>
                                  <p:childTnLst>
                                    <p:animEffect transition="out" filter="box(in)">
                                      <p:cBhvr>
                                        <p:cTn id="79" dur="500"/>
                                        <p:tgtEl>
                                          <p:spTgt spid="11"/>
                                        </p:tgtEl>
                                      </p:cBhvr>
                                    </p:animEffect>
                                    <p:set>
                                      <p:cBhvr>
                                        <p:cTn id="80" dur="1" fill="hold">
                                          <p:stCondLst>
                                            <p:cond delay="499"/>
                                          </p:stCondLst>
                                        </p:cTn>
                                        <p:tgtEl>
                                          <p:spTgt spid="11"/>
                                        </p:tgtEl>
                                        <p:attrNameLst>
                                          <p:attrName>style.visibility</p:attrName>
                                        </p:attrNameLst>
                                      </p:cBhvr>
                                      <p:to>
                                        <p:strVal val="hidden"/>
                                      </p:to>
                                    </p:set>
                                  </p:childTnLst>
                                </p:cTn>
                              </p:par>
                            </p:childTnLst>
                          </p:cTn>
                        </p:par>
                        <p:par>
                          <p:cTn id="81" fill="hold" nodeType="afterGroup">
                            <p:stCondLst>
                              <p:cond delay="500"/>
                            </p:stCondLst>
                            <p:childTnLst>
                              <p:par>
                                <p:cTn id="82" presetID="5" presetClass="entr" presetSubtype="10" fill="hold" grpId="0" nodeType="afterEffect">
                                  <p:stCondLst>
                                    <p:cond delay="0"/>
                                  </p:stCondLst>
                                  <p:childTnLst>
                                    <p:set>
                                      <p:cBhvr>
                                        <p:cTn id="83" dur="1" fill="hold">
                                          <p:stCondLst>
                                            <p:cond delay="0"/>
                                          </p:stCondLst>
                                        </p:cTn>
                                        <p:tgtEl>
                                          <p:spTgt spid="6"/>
                                        </p:tgtEl>
                                        <p:attrNameLst>
                                          <p:attrName>style.visibility</p:attrName>
                                        </p:attrNameLst>
                                      </p:cBhvr>
                                      <p:to>
                                        <p:strVal val="visible"/>
                                      </p:to>
                                    </p:set>
                                    <p:animEffect transition="in" filter="checkerboard(across)">
                                      <p:cBhvr>
                                        <p:cTn id="84"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7" grpId="1" animBg="1"/>
      <p:bldP spid="8" grpId="0" animBg="1"/>
      <p:bldP spid="8" grpId="1" animBg="1"/>
      <p:bldP spid="9" grpId="0" animBg="1"/>
      <p:bldP spid="9" grpId="1" animBg="1"/>
      <p:bldP spid="9" grpId="2" animBg="1"/>
      <p:bldP spid="10" grpId="0" animBg="1"/>
      <p:bldP spid="10" grpId="1" animBg="1"/>
      <p:bldP spid="11" grpId="0" animBg="1"/>
      <p:bldP spid="11" grpId="1" animBg="1"/>
      <p:bldP spid="11" grpId="2" animBg="1"/>
      <p:bldP spid="11" grpId="3" animBg="1"/>
      <p:bldP spid="12" grpId="0" animBg="1"/>
      <p:bldP spid="12" grpId="1" animBg="1"/>
      <p:bldP spid="12" grpId="2"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31747" name="Rectangle 3"/>
          <p:cNvSpPr>
            <a:spLocks noChangeArrowheads="1"/>
          </p:cNvSpPr>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31748" name="Rectangle 4"/>
          <p:cNvSpPr>
            <a:spLocks noGrp="1" noChangeArrowheads="1"/>
          </p:cNvSpPr>
          <p:nvPr>
            <p:ph type="title"/>
          </p:nvPr>
        </p:nvSpPr>
        <p:spPr>
          <a:xfrm>
            <a:off x="468313" y="260350"/>
            <a:ext cx="8226425" cy="1139825"/>
          </a:xfrm>
          <a:gradFill rotWithShape="1">
            <a:gsLst>
              <a:gs pos="0">
                <a:srgbClr val="716E02"/>
              </a:gs>
              <a:gs pos="50000">
                <a:srgbClr val="F4EE04"/>
              </a:gs>
              <a:gs pos="100000">
                <a:srgbClr val="716E02"/>
              </a:gs>
            </a:gsLst>
            <a:lin ang="5400000" scaled="1"/>
          </a:gradFill>
          <a:ln w="12700" cap="flat">
            <a:solidFill>
              <a:schemeClr val="tx1"/>
            </a:solidFill>
            <a:miter lim="800000"/>
            <a:headEnd/>
            <a:tailEnd/>
          </a:ln>
        </p:spPr>
        <p:txBody>
          <a:bodyPr lIns="90488" tIns="44450" rIns="90488" bIns="44450"/>
          <a:lstStyle/>
          <a:p>
            <a:pPr eaLnBrk="1" hangingPunct="1"/>
            <a:r>
              <a:rPr lang="es-ES_tradnl" altLang="es-AR" sz="3200" smtClean="0">
                <a:solidFill>
                  <a:schemeClr val="tx1"/>
                </a:solidFill>
              </a:rPr>
              <a:t>TRANSLOCACION DE PROTONES Y SINTESIS DE ATP </a:t>
            </a:r>
          </a:p>
        </p:txBody>
      </p:sp>
      <p:pic>
        <p:nvPicPr>
          <p:cNvPr id="7170" name="Picture 2"/>
          <p:cNvPicPr>
            <a:picLocks noChangeAspect="1" noChangeArrowheads="1"/>
          </p:cNvPicPr>
          <p:nvPr/>
        </p:nvPicPr>
        <p:blipFill>
          <a:blip r:embed="rId3">
            <a:lum bright="-40000" contrast="40000"/>
            <a:extLst>
              <a:ext uri="{28A0092B-C50C-407E-A947-70E740481C1C}">
                <a14:useLocalDpi xmlns:a14="http://schemas.microsoft.com/office/drawing/2010/main" val="0"/>
              </a:ext>
            </a:extLst>
          </a:blip>
          <a:srcRect/>
          <a:stretch>
            <a:fillRect/>
          </a:stretch>
        </p:blipFill>
        <p:spPr bwMode="auto">
          <a:xfrm>
            <a:off x="1585913" y="2276475"/>
            <a:ext cx="5972175" cy="324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3230665"/>
      </p:ext>
    </p:extLst>
  </p:cSld>
  <p:clrMapOvr>
    <a:masterClrMapping/>
  </p:clrMapOvr>
  <p:transition spd="slow"/>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gradFill rotWithShape="1">
            <a:gsLst>
              <a:gs pos="0">
                <a:srgbClr val="716E02"/>
              </a:gs>
              <a:gs pos="50000">
                <a:srgbClr val="F4EE04"/>
              </a:gs>
              <a:gs pos="100000">
                <a:srgbClr val="716E02"/>
              </a:gs>
            </a:gsLst>
            <a:lin ang="5400000" scaled="1"/>
          </a:gradFill>
          <a:ln>
            <a:solidFill>
              <a:schemeClr val="tx1"/>
            </a:solidFill>
            <a:miter lim="800000"/>
            <a:headEnd/>
            <a:tailEnd/>
          </a:ln>
        </p:spPr>
        <p:txBody>
          <a:bodyPr/>
          <a:lstStyle/>
          <a:p>
            <a:pPr eaLnBrk="1" hangingPunct="1"/>
            <a:r>
              <a:rPr lang="es-ES" altLang="es-AR" sz="3200" b="1" smtClean="0"/>
              <a:t>POSTULADOS DE LA TEORIA QUIMIOSMOTICA</a:t>
            </a:r>
          </a:p>
        </p:txBody>
      </p:sp>
      <p:sp>
        <p:nvSpPr>
          <p:cNvPr id="39939" name="Rectangle 3" descr="10%"/>
          <p:cNvSpPr>
            <a:spLocks noGrp="1" noChangeArrowheads="1"/>
          </p:cNvSpPr>
          <p:nvPr>
            <p:ph type="body" idx="1"/>
          </p:nvPr>
        </p:nvSpPr>
        <p:spPr>
          <a:pattFill prst="pct10">
            <a:fgClr>
              <a:srgbClr val="FBFDA1"/>
            </a:fgClr>
            <a:bgClr>
              <a:schemeClr val="bg1"/>
            </a:bgClr>
          </a:pattFill>
        </p:spPr>
        <p:txBody>
          <a:bodyPr>
            <a:normAutofit lnSpcReduction="10000"/>
          </a:bodyPr>
          <a:lstStyle/>
          <a:p>
            <a:pPr eaLnBrk="1" hangingPunct="1"/>
            <a:r>
              <a:rPr lang="es-ES" altLang="es-AR" b="1" smtClean="0"/>
              <a:t>Membrana mitocondrial impermeable a protones</a:t>
            </a:r>
          </a:p>
          <a:p>
            <a:pPr eaLnBrk="1" hangingPunct="1"/>
            <a:r>
              <a:rPr lang="es-ES" altLang="es-AR" b="1" smtClean="0"/>
              <a:t>Expulsion de H</a:t>
            </a:r>
            <a:r>
              <a:rPr lang="es-ES" altLang="es-AR" b="1" baseline="30000" smtClean="0"/>
              <a:t>+</a:t>
            </a:r>
            <a:r>
              <a:rPr lang="es-ES" altLang="es-AR" b="1" smtClean="0"/>
              <a:t> durante el transporte de electrones </a:t>
            </a:r>
          </a:p>
          <a:p>
            <a:pPr eaLnBrk="1" hangingPunct="1"/>
            <a:r>
              <a:rPr lang="es-ES" altLang="es-AR" b="1" smtClean="0"/>
              <a:t>Formación de un gradiente electroquímico (H+ y cargas positivas)</a:t>
            </a:r>
          </a:p>
          <a:p>
            <a:pPr eaLnBrk="1" hangingPunct="1"/>
            <a:endParaRPr lang="es-ES" altLang="es-AR" b="1" smtClean="0"/>
          </a:p>
          <a:p>
            <a:pPr eaLnBrk="1" hangingPunct="1"/>
            <a:r>
              <a:rPr lang="es-ES" altLang="es-AR" b="1" smtClean="0"/>
              <a:t>El pasaje de los H+ a través de Fo activan la </a:t>
            </a:r>
            <a:r>
              <a:rPr lang="es-ES" altLang="es-AR" b="1" i="1" smtClean="0"/>
              <a:t>ATP sintasa</a:t>
            </a:r>
          </a:p>
          <a:p>
            <a:pPr eaLnBrk="1" hangingPunct="1"/>
            <a:endParaRPr lang="es-ES" altLang="es-AR" b="1" smtClean="0"/>
          </a:p>
          <a:p>
            <a:pPr eaLnBrk="1" hangingPunct="1"/>
            <a:endParaRPr lang="es-ES" altLang="es-AR" b="1" smtClean="0"/>
          </a:p>
        </p:txBody>
      </p:sp>
    </p:spTree>
    <p:extLst>
      <p:ext uri="{BB962C8B-B14F-4D97-AF65-F5344CB8AC3E}">
        <p14:creationId xmlns:p14="http://schemas.microsoft.com/office/powerpoint/2010/main" val="90286421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468313" y="260350"/>
            <a:ext cx="8229600" cy="1143000"/>
          </a:xfrm>
          <a:gradFill rotWithShape="1">
            <a:gsLst>
              <a:gs pos="0">
                <a:srgbClr val="716E02"/>
              </a:gs>
              <a:gs pos="50000">
                <a:srgbClr val="F4EE04"/>
              </a:gs>
              <a:gs pos="100000">
                <a:srgbClr val="716E02"/>
              </a:gs>
            </a:gsLst>
            <a:lin ang="5400000" scaled="1"/>
          </a:gradFill>
          <a:ln>
            <a:solidFill>
              <a:schemeClr val="tx1"/>
            </a:solidFill>
            <a:miter lim="800000"/>
            <a:headEnd/>
            <a:tailEnd/>
          </a:ln>
        </p:spPr>
        <p:txBody>
          <a:bodyPr/>
          <a:lstStyle/>
          <a:p>
            <a:pPr eaLnBrk="1" hangingPunct="1"/>
            <a:r>
              <a:rPr lang="es-ES" altLang="es-AR" sz="3200" b="1" smtClean="0"/>
              <a:t>INHIBIDORES</a:t>
            </a:r>
          </a:p>
        </p:txBody>
      </p:sp>
      <p:sp>
        <p:nvSpPr>
          <p:cNvPr id="106499" name="Rectangle 3"/>
          <p:cNvSpPr>
            <a:spLocks noGrp="1" noChangeArrowheads="1"/>
          </p:cNvSpPr>
          <p:nvPr>
            <p:ph type="body" idx="1"/>
          </p:nvPr>
        </p:nvSpPr>
        <p:spPr>
          <a:solidFill>
            <a:srgbClr val="F5FA28"/>
          </a:solidFill>
          <a:ln>
            <a:solidFill>
              <a:schemeClr val="tx1"/>
            </a:solidFill>
            <a:miter lim="800000"/>
            <a:headEnd/>
            <a:tailEnd/>
          </a:ln>
        </p:spPr>
        <p:txBody>
          <a:bodyPr/>
          <a:lstStyle/>
          <a:p>
            <a:pPr eaLnBrk="1" hangingPunct="1">
              <a:lnSpc>
                <a:spcPct val="80000"/>
              </a:lnSpc>
            </a:pPr>
            <a:r>
              <a:rPr lang="es-ES" altLang="es-AR" sz="2800" b="1" dirty="0" smtClean="0">
                <a:solidFill>
                  <a:srgbClr val="0000FF"/>
                </a:solidFill>
              </a:rPr>
              <a:t>Inhibidores del transporte electrónico</a:t>
            </a:r>
          </a:p>
          <a:p>
            <a:pPr eaLnBrk="1" hangingPunct="1">
              <a:lnSpc>
                <a:spcPct val="80000"/>
              </a:lnSpc>
              <a:buFontTx/>
              <a:buNone/>
            </a:pPr>
            <a:r>
              <a:rPr lang="es-ES" altLang="es-AR" sz="2800" dirty="0" smtClean="0"/>
              <a:t>    Inhiben solamente el transporte de e</a:t>
            </a:r>
            <a:r>
              <a:rPr lang="es-ES" altLang="es-AR" sz="2800" baseline="30000" dirty="0" smtClean="0"/>
              <a:t>-</a:t>
            </a:r>
            <a:endParaRPr lang="es-ES" altLang="es-AR" sz="2800" dirty="0" smtClean="0"/>
          </a:p>
          <a:p>
            <a:pPr eaLnBrk="1" hangingPunct="1">
              <a:lnSpc>
                <a:spcPct val="80000"/>
              </a:lnSpc>
            </a:pPr>
            <a:r>
              <a:rPr lang="es-ES" altLang="es-AR" sz="2800" b="1" dirty="0" smtClean="0">
                <a:solidFill>
                  <a:srgbClr val="0000FF"/>
                </a:solidFill>
              </a:rPr>
              <a:t>Inhibidores de la fosforilación</a:t>
            </a:r>
          </a:p>
          <a:p>
            <a:pPr eaLnBrk="1" hangingPunct="1">
              <a:lnSpc>
                <a:spcPct val="80000"/>
              </a:lnSpc>
              <a:buFontTx/>
              <a:buNone/>
            </a:pPr>
            <a:r>
              <a:rPr lang="es-ES" altLang="es-AR" sz="2800" dirty="0" smtClean="0"/>
              <a:t>    Inhiben la síntesis de ATP , indirectamente </a:t>
            </a:r>
            <a:r>
              <a:rPr lang="es-ES" altLang="es-AR" sz="2800" dirty="0" smtClean="0"/>
              <a:t>el </a:t>
            </a:r>
            <a:r>
              <a:rPr lang="es-ES" altLang="es-AR" sz="2800" dirty="0" smtClean="0"/>
              <a:t>transporte de e</a:t>
            </a:r>
            <a:r>
              <a:rPr lang="es-ES" altLang="es-AR" sz="2800" baseline="30000" dirty="0" smtClean="0"/>
              <a:t>-</a:t>
            </a:r>
            <a:endParaRPr lang="es-ES" altLang="es-AR" sz="2800" dirty="0" smtClean="0"/>
          </a:p>
          <a:p>
            <a:pPr eaLnBrk="1" hangingPunct="1">
              <a:lnSpc>
                <a:spcPct val="80000"/>
              </a:lnSpc>
            </a:pPr>
            <a:r>
              <a:rPr lang="es-ES" altLang="es-AR" sz="2800" b="1" dirty="0" err="1" smtClean="0">
                <a:solidFill>
                  <a:srgbClr val="0000FF"/>
                </a:solidFill>
              </a:rPr>
              <a:t>Desacoplantes</a:t>
            </a:r>
            <a:endParaRPr lang="es-ES" altLang="es-AR" sz="2800" b="1" dirty="0" smtClean="0">
              <a:solidFill>
                <a:srgbClr val="0000FF"/>
              </a:solidFill>
            </a:endParaRPr>
          </a:p>
          <a:p>
            <a:pPr eaLnBrk="1" hangingPunct="1">
              <a:lnSpc>
                <a:spcPct val="80000"/>
              </a:lnSpc>
              <a:buFontTx/>
              <a:buNone/>
            </a:pPr>
            <a:r>
              <a:rPr lang="es-ES" altLang="es-AR" sz="2800" dirty="0" smtClean="0"/>
              <a:t>    Impiden la síntesis de ATP pero no inhiben el transporte de electrones</a:t>
            </a:r>
          </a:p>
          <a:p>
            <a:pPr eaLnBrk="1" hangingPunct="1">
              <a:lnSpc>
                <a:spcPct val="80000"/>
              </a:lnSpc>
            </a:pPr>
            <a:r>
              <a:rPr lang="es-ES" altLang="es-AR" sz="2800" b="1" dirty="0" smtClean="0">
                <a:solidFill>
                  <a:srgbClr val="0000FF"/>
                </a:solidFill>
              </a:rPr>
              <a:t>Inhibidores de la </a:t>
            </a:r>
            <a:r>
              <a:rPr lang="es-ES" altLang="es-AR" sz="2800" b="1" dirty="0" err="1" smtClean="0">
                <a:solidFill>
                  <a:srgbClr val="0000FF"/>
                </a:solidFill>
              </a:rPr>
              <a:t>translocasa</a:t>
            </a:r>
            <a:endParaRPr lang="es-ES" altLang="es-AR" sz="2800" b="1" dirty="0" smtClean="0">
              <a:solidFill>
                <a:srgbClr val="0000FF"/>
              </a:solidFill>
            </a:endParaRPr>
          </a:p>
          <a:p>
            <a:pPr eaLnBrk="1" hangingPunct="1">
              <a:lnSpc>
                <a:spcPct val="80000"/>
              </a:lnSpc>
              <a:buFontTx/>
              <a:buNone/>
            </a:pPr>
            <a:r>
              <a:rPr lang="es-ES" altLang="es-AR" sz="2800" dirty="0" smtClean="0"/>
              <a:t>    Inhiben la entrada de ADP y la salida de ATP desde la mitocondria</a:t>
            </a:r>
          </a:p>
        </p:txBody>
      </p:sp>
    </p:spTree>
    <p:extLst>
      <p:ext uri="{BB962C8B-B14F-4D97-AF65-F5344CB8AC3E}">
        <p14:creationId xmlns:p14="http://schemas.microsoft.com/office/powerpoint/2010/main" val="4299451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06499">
                                            <p:bg/>
                                          </p:spTgt>
                                        </p:tgtEl>
                                        <p:attrNameLst>
                                          <p:attrName>style.visibility</p:attrName>
                                        </p:attrNameLst>
                                      </p:cBhvr>
                                      <p:to>
                                        <p:strVal val="visible"/>
                                      </p:to>
                                    </p:set>
                                    <p:animEffect transition="in" filter="box(in)">
                                      <p:cBhvr>
                                        <p:cTn id="7" dur="500"/>
                                        <p:tgtEl>
                                          <p:spTgt spid="106499">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06499">
                                            <p:txEl>
                                              <p:pRg st="0" end="0"/>
                                            </p:txEl>
                                          </p:spTgt>
                                        </p:tgtEl>
                                        <p:attrNameLst>
                                          <p:attrName>style.visibility</p:attrName>
                                        </p:attrNameLst>
                                      </p:cBhvr>
                                      <p:to>
                                        <p:strVal val="visible"/>
                                      </p:to>
                                    </p:set>
                                    <p:animEffect transition="in" filter="box(in)">
                                      <p:cBhvr>
                                        <p:cTn id="12" dur="500"/>
                                        <p:tgtEl>
                                          <p:spTgt spid="10649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06499">
                                            <p:txEl>
                                              <p:pRg st="1" end="1"/>
                                            </p:txEl>
                                          </p:spTgt>
                                        </p:tgtEl>
                                        <p:attrNameLst>
                                          <p:attrName>style.visibility</p:attrName>
                                        </p:attrNameLst>
                                      </p:cBhvr>
                                      <p:to>
                                        <p:strVal val="visible"/>
                                      </p:to>
                                    </p:set>
                                    <p:animEffect transition="in" filter="box(in)">
                                      <p:cBhvr>
                                        <p:cTn id="17" dur="500"/>
                                        <p:tgtEl>
                                          <p:spTgt spid="106499">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06499">
                                            <p:txEl>
                                              <p:pRg st="2" end="2"/>
                                            </p:txEl>
                                          </p:spTgt>
                                        </p:tgtEl>
                                        <p:attrNameLst>
                                          <p:attrName>style.visibility</p:attrName>
                                        </p:attrNameLst>
                                      </p:cBhvr>
                                      <p:to>
                                        <p:strVal val="visible"/>
                                      </p:to>
                                    </p:set>
                                    <p:animEffect transition="in" filter="box(in)">
                                      <p:cBhvr>
                                        <p:cTn id="22" dur="500"/>
                                        <p:tgtEl>
                                          <p:spTgt spid="106499">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06499">
                                            <p:txEl>
                                              <p:pRg st="3" end="3"/>
                                            </p:txEl>
                                          </p:spTgt>
                                        </p:tgtEl>
                                        <p:attrNameLst>
                                          <p:attrName>style.visibility</p:attrName>
                                        </p:attrNameLst>
                                      </p:cBhvr>
                                      <p:to>
                                        <p:strVal val="visible"/>
                                      </p:to>
                                    </p:set>
                                    <p:animEffect transition="in" filter="box(in)">
                                      <p:cBhvr>
                                        <p:cTn id="27" dur="500"/>
                                        <p:tgtEl>
                                          <p:spTgt spid="106499">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06499">
                                            <p:txEl>
                                              <p:pRg st="4" end="4"/>
                                            </p:txEl>
                                          </p:spTgt>
                                        </p:tgtEl>
                                        <p:attrNameLst>
                                          <p:attrName>style.visibility</p:attrName>
                                        </p:attrNameLst>
                                      </p:cBhvr>
                                      <p:to>
                                        <p:strVal val="visible"/>
                                      </p:to>
                                    </p:set>
                                    <p:animEffect transition="in" filter="box(in)">
                                      <p:cBhvr>
                                        <p:cTn id="32" dur="500"/>
                                        <p:tgtEl>
                                          <p:spTgt spid="106499">
                                            <p:txEl>
                                              <p:pRg st="4" end="4"/>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106499">
                                            <p:txEl>
                                              <p:pRg st="5" end="5"/>
                                            </p:txEl>
                                          </p:spTgt>
                                        </p:tgtEl>
                                        <p:attrNameLst>
                                          <p:attrName>style.visibility</p:attrName>
                                        </p:attrNameLst>
                                      </p:cBhvr>
                                      <p:to>
                                        <p:strVal val="visible"/>
                                      </p:to>
                                    </p:set>
                                    <p:animEffect transition="in" filter="box(in)">
                                      <p:cBhvr>
                                        <p:cTn id="37" dur="500"/>
                                        <p:tgtEl>
                                          <p:spTgt spid="106499">
                                            <p:txEl>
                                              <p:pRg st="5" end="5"/>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106499">
                                            <p:txEl>
                                              <p:pRg st="6" end="6"/>
                                            </p:txEl>
                                          </p:spTgt>
                                        </p:tgtEl>
                                        <p:attrNameLst>
                                          <p:attrName>style.visibility</p:attrName>
                                        </p:attrNameLst>
                                      </p:cBhvr>
                                      <p:to>
                                        <p:strVal val="visible"/>
                                      </p:to>
                                    </p:set>
                                    <p:animEffect transition="in" filter="box(in)">
                                      <p:cBhvr>
                                        <p:cTn id="42" dur="500"/>
                                        <p:tgtEl>
                                          <p:spTgt spid="106499">
                                            <p:txEl>
                                              <p:pRg st="6" end="6"/>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106499">
                                            <p:txEl>
                                              <p:pRg st="7" end="7"/>
                                            </p:txEl>
                                          </p:spTgt>
                                        </p:tgtEl>
                                        <p:attrNameLst>
                                          <p:attrName>style.visibility</p:attrName>
                                        </p:attrNameLst>
                                      </p:cBhvr>
                                      <p:to>
                                        <p:strVal val="visible"/>
                                      </p:to>
                                    </p:set>
                                    <p:animEffect transition="in" filter="box(in)">
                                      <p:cBhvr>
                                        <p:cTn id="47" dur="500"/>
                                        <p:tgtEl>
                                          <p:spTgt spid="10649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499"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AR" dirty="0"/>
          </a:p>
        </p:txBody>
      </p:sp>
      <p:pic>
        <p:nvPicPr>
          <p:cNvPr id="8194" name="Picture 2"/>
          <p:cNvPicPr>
            <a:picLocks noChangeAspect="1" noChangeArrowheads="1"/>
          </p:cNvPicPr>
          <p:nvPr/>
        </p:nvPicPr>
        <p:blipFill>
          <a:blip r:embed="rId2">
            <a:lum bright="-20000" contrast="20000"/>
            <a:extLst>
              <a:ext uri="{28A0092B-C50C-407E-A947-70E740481C1C}">
                <a14:useLocalDpi xmlns:a14="http://schemas.microsoft.com/office/drawing/2010/main" val="0"/>
              </a:ext>
            </a:extLst>
          </a:blip>
          <a:srcRect/>
          <a:stretch>
            <a:fillRect/>
          </a:stretch>
        </p:blipFill>
        <p:spPr bwMode="auto">
          <a:xfrm>
            <a:off x="467544" y="2492896"/>
            <a:ext cx="7992888" cy="2307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7"/>
          <p:cNvSpPr txBox="1">
            <a:spLocks noChangeArrowheads="1"/>
          </p:cNvSpPr>
          <p:nvPr/>
        </p:nvSpPr>
        <p:spPr>
          <a:xfrm>
            <a:off x="467544" y="692696"/>
            <a:ext cx="8229600" cy="1143000"/>
          </a:xfrm>
          <a:prstGeom prst="rect">
            <a:avLst/>
          </a:prstGeom>
          <a:gradFill rotWithShape="1">
            <a:gsLst>
              <a:gs pos="0">
                <a:srgbClr val="716E02"/>
              </a:gs>
              <a:gs pos="50000">
                <a:srgbClr val="F4EE04"/>
              </a:gs>
              <a:gs pos="100000">
                <a:srgbClr val="716E02"/>
              </a:gs>
            </a:gsLst>
            <a:lin ang="5400000" scaled="1"/>
          </a:gradFill>
          <a:ln>
            <a:solidFill>
              <a:schemeClr val="tx1"/>
            </a:solidFill>
            <a:miter lim="800000"/>
            <a:headEnd/>
            <a:tailEnd/>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AR" sz="3600" b="1" dirty="0"/>
              <a:t>Sitios de bloqueo por inhibidores</a:t>
            </a:r>
            <a:endParaRPr lang="es-ES" altLang="es-AR" sz="3600" b="1" dirty="0" smtClean="0"/>
          </a:p>
        </p:txBody>
      </p:sp>
    </p:spTree>
    <p:extLst>
      <p:ext uri="{BB962C8B-B14F-4D97-AF65-F5344CB8AC3E}">
        <p14:creationId xmlns:p14="http://schemas.microsoft.com/office/powerpoint/2010/main" val="329062812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Line 45"/>
          <p:cNvSpPr>
            <a:spLocks noChangeShapeType="1"/>
          </p:cNvSpPr>
          <p:nvPr/>
        </p:nvSpPr>
        <p:spPr bwMode="auto">
          <a:xfrm>
            <a:off x="7667625" y="4060825"/>
            <a:ext cx="73025" cy="1296988"/>
          </a:xfrm>
          <a:prstGeom prst="line">
            <a:avLst/>
          </a:prstGeom>
          <a:noFill/>
          <a:ln w="25400">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34819" name="Rectangle 7"/>
          <p:cNvSpPr>
            <a:spLocks noGrp="1" noChangeArrowheads="1"/>
          </p:cNvSpPr>
          <p:nvPr>
            <p:ph type="title"/>
          </p:nvPr>
        </p:nvSpPr>
        <p:spPr>
          <a:xfrm>
            <a:off x="468313" y="260350"/>
            <a:ext cx="8229600" cy="1143000"/>
          </a:xfrm>
          <a:gradFill rotWithShape="1">
            <a:gsLst>
              <a:gs pos="0">
                <a:srgbClr val="716E02"/>
              </a:gs>
              <a:gs pos="50000">
                <a:srgbClr val="F4EE04"/>
              </a:gs>
              <a:gs pos="100000">
                <a:srgbClr val="716E02"/>
              </a:gs>
            </a:gsLst>
            <a:lin ang="5400000" scaled="1"/>
          </a:gradFill>
          <a:ln>
            <a:solidFill>
              <a:schemeClr val="tx1"/>
            </a:solidFill>
            <a:miter lim="800000"/>
            <a:headEnd/>
            <a:tailEnd/>
          </a:ln>
        </p:spPr>
        <p:txBody>
          <a:bodyPr/>
          <a:lstStyle/>
          <a:p>
            <a:pPr eaLnBrk="1" hangingPunct="1"/>
            <a:r>
              <a:rPr lang="es-ES" altLang="es-AR" sz="3200" b="1" smtClean="0"/>
              <a:t>ACCION DE INHIBIDORES</a:t>
            </a:r>
          </a:p>
        </p:txBody>
      </p:sp>
      <p:sp>
        <p:nvSpPr>
          <p:cNvPr id="34820" name="Text Box 12"/>
          <p:cNvSpPr txBox="1">
            <a:spLocks noChangeArrowheads="1"/>
          </p:cNvSpPr>
          <p:nvPr/>
        </p:nvSpPr>
        <p:spPr bwMode="auto">
          <a:xfrm>
            <a:off x="0" y="4652963"/>
            <a:ext cx="1511300" cy="11906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a:t>Aceptores  artificales de electrones </a:t>
            </a:r>
          </a:p>
        </p:txBody>
      </p:sp>
      <p:sp>
        <p:nvSpPr>
          <p:cNvPr id="34821" name="Text Box 13"/>
          <p:cNvSpPr txBox="1">
            <a:spLocks noChangeArrowheads="1"/>
          </p:cNvSpPr>
          <p:nvPr/>
        </p:nvSpPr>
        <p:spPr bwMode="auto">
          <a:xfrm>
            <a:off x="2124075" y="5013325"/>
            <a:ext cx="1150938" cy="6413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a:t>Azul de               metileno</a:t>
            </a:r>
          </a:p>
        </p:txBody>
      </p:sp>
      <p:sp>
        <p:nvSpPr>
          <p:cNvPr id="34822" name="Text Box 14"/>
          <p:cNvSpPr txBox="1">
            <a:spLocks noChangeArrowheads="1"/>
          </p:cNvSpPr>
          <p:nvPr/>
        </p:nvSpPr>
        <p:spPr bwMode="auto">
          <a:xfrm>
            <a:off x="4643438" y="5157788"/>
            <a:ext cx="1944687" cy="6413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a:t>2,6 diclorofenol indofenol</a:t>
            </a:r>
          </a:p>
        </p:txBody>
      </p:sp>
      <p:sp>
        <p:nvSpPr>
          <p:cNvPr id="34823" name="Text Box 15"/>
          <p:cNvSpPr txBox="1">
            <a:spLocks noChangeArrowheads="1"/>
          </p:cNvSpPr>
          <p:nvPr/>
        </p:nvSpPr>
        <p:spPr bwMode="auto">
          <a:xfrm>
            <a:off x="7415213" y="5157788"/>
            <a:ext cx="1477962" cy="3667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a:t>Ferricanuro</a:t>
            </a:r>
          </a:p>
        </p:txBody>
      </p:sp>
      <p:sp>
        <p:nvSpPr>
          <p:cNvPr id="34824" name="Text Box 16"/>
          <p:cNvSpPr txBox="1">
            <a:spLocks noChangeArrowheads="1"/>
          </p:cNvSpPr>
          <p:nvPr/>
        </p:nvSpPr>
        <p:spPr bwMode="auto">
          <a:xfrm>
            <a:off x="5795963" y="4365625"/>
            <a:ext cx="1800225" cy="6413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a:t>Tetrametil p-fenilendiamina</a:t>
            </a:r>
          </a:p>
        </p:txBody>
      </p:sp>
      <p:sp>
        <p:nvSpPr>
          <p:cNvPr id="34825" name="Text Box 24"/>
          <p:cNvSpPr txBox="1">
            <a:spLocks noChangeArrowheads="1"/>
          </p:cNvSpPr>
          <p:nvPr/>
        </p:nvSpPr>
        <p:spPr bwMode="auto">
          <a:xfrm>
            <a:off x="177800" y="1916113"/>
            <a:ext cx="2881313" cy="1192212"/>
          </a:xfrm>
          <a:prstGeom prst="rect">
            <a:avLst/>
          </a:pr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a:solidFill>
                  <a:srgbClr val="0000FF"/>
                </a:solidFill>
              </a:rPr>
              <a:t>Rotenona </a:t>
            </a:r>
            <a:r>
              <a:rPr lang="es-ES" altLang="es-AR" b="1"/>
              <a:t>(insecticida)</a:t>
            </a:r>
          </a:p>
          <a:p>
            <a:pPr eaLnBrk="1" hangingPunct="1">
              <a:spcBef>
                <a:spcPct val="50000"/>
              </a:spcBef>
            </a:pPr>
            <a:r>
              <a:rPr lang="es-ES" altLang="es-AR" b="1">
                <a:solidFill>
                  <a:srgbClr val="0000FF"/>
                </a:solidFill>
              </a:rPr>
              <a:t>Amital </a:t>
            </a:r>
            <a:r>
              <a:rPr lang="es-ES" altLang="es-AR" b="1"/>
              <a:t>(barbitúrico) </a:t>
            </a:r>
          </a:p>
          <a:p>
            <a:pPr eaLnBrk="1" hangingPunct="1">
              <a:spcBef>
                <a:spcPct val="50000"/>
              </a:spcBef>
            </a:pPr>
            <a:r>
              <a:rPr lang="es-ES" altLang="es-AR" b="1"/>
              <a:t>Inhiben Fe-S/CoQ</a:t>
            </a:r>
          </a:p>
        </p:txBody>
      </p:sp>
      <p:sp>
        <p:nvSpPr>
          <p:cNvPr id="34826" name="Text Box 25"/>
          <p:cNvSpPr txBox="1">
            <a:spLocks noChangeArrowheads="1"/>
          </p:cNvSpPr>
          <p:nvPr/>
        </p:nvSpPr>
        <p:spPr bwMode="auto">
          <a:xfrm>
            <a:off x="3490913" y="1773238"/>
            <a:ext cx="2952750" cy="779462"/>
          </a:xfrm>
          <a:prstGeom prst="rect">
            <a:avLst/>
          </a:pr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a:solidFill>
                  <a:srgbClr val="0000FF"/>
                </a:solidFill>
              </a:rPr>
              <a:t>Antimicina A</a:t>
            </a:r>
            <a:r>
              <a:rPr lang="es-ES" altLang="es-AR" b="1"/>
              <a:t> (antibiótico)</a:t>
            </a:r>
          </a:p>
          <a:p>
            <a:pPr eaLnBrk="1" hangingPunct="1">
              <a:spcBef>
                <a:spcPct val="50000"/>
              </a:spcBef>
            </a:pPr>
            <a:r>
              <a:rPr lang="es-ES" altLang="es-AR" b="1"/>
              <a:t> bloquean citb/citc1</a:t>
            </a:r>
          </a:p>
        </p:txBody>
      </p:sp>
      <p:sp>
        <p:nvSpPr>
          <p:cNvPr id="34827" name="Text Box 26"/>
          <p:cNvSpPr txBox="1">
            <a:spLocks noChangeArrowheads="1"/>
          </p:cNvSpPr>
          <p:nvPr/>
        </p:nvSpPr>
        <p:spPr bwMode="auto">
          <a:xfrm>
            <a:off x="6696075" y="1700213"/>
            <a:ext cx="2447925" cy="1466850"/>
          </a:xfrm>
          <a:prstGeom prst="rect">
            <a:avLst/>
          </a:pr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a:solidFill>
                  <a:srgbClr val="0000FF"/>
                </a:solidFill>
              </a:rPr>
              <a:t>CN</a:t>
            </a:r>
            <a:r>
              <a:rPr lang="es-ES" altLang="es-AR" b="1" baseline="30000">
                <a:solidFill>
                  <a:srgbClr val="0000FF"/>
                </a:solidFill>
              </a:rPr>
              <a:t>- </a:t>
            </a:r>
          </a:p>
          <a:p>
            <a:pPr eaLnBrk="1" hangingPunct="1">
              <a:spcBef>
                <a:spcPct val="50000"/>
              </a:spcBef>
            </a:pPr>
            <a:r>
              <a:rPr lang="es-ES" altLang="es-AR" b="1">
                <a:solidFill>
                  <a:srgbClr val="0000FF"/>
                </a:solidFill>
              </a:rPr>
              <a:t>CO</a:t>
            </a:r>
          </a:p>
          <a:p>
            <a:pPr eaLnBrk="1" hangingPunct="1">
              <a:spcBef>
                <a:spcPct val="50000"/>
              </a:spcBef>
            </a:pPr>
            <a:r>
              <a:rPr lang="es-ES" altLang="es-AR" b="1"/>
              <a:t> Inhiben la </a:t>
            </a:r>
            <a:r>
              <a:rPr lang="es-ES" altLang="es-AR" b="1" i="1"/>
              <a:t>citocromo oxidasa</a:t>
            </a:r>
          </a:p>
        </p:txBody>
      </p:sp>
      <p:sp>
        <p:nvSpPr>
          <p:cNvPr id="34828" name="Text Box 27"/>
          <p:cNvSpPr txBox="1">
            <a:spLocks noChangeArrowheads="1"/>
          </p:cNvSpPr>
          <p:nvPr/>
        </p:nvSpPr>
        <p:spPr bwMode="auto">
          <a:xfrm>
            <a:off x="250825" y="3644900"/>
            <a:ext cx="8748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aseline="0"/>
              <a:t>NADH     FMN    Fe-S     CoQ    cit b    Fe-S     cit c</a:t>
            </a:r>
            <a:r>
              <a:rPr lang="es-ES" altLang="es-AR" sz="2000"/>
              <a:t>1</a:t>
            </a:r>
            <a:r>
              <a:rPr lang="es-ES" altLang="es-AR" sz="2000" baseline="0"/>
              <a:t>    citc    cit a   cit a</a:t>
            </a:r>
            <a:r>
              <a:rPr lang="es-ES" altLang="es-AR" sz="2000"/>
              <a:t>3  </a:t>
            </a:r>
            <a:r>
              <a:rPr lang="es-ES" altLang="es-AR" sz="2000" baseline="0"/>
              <a:t>   O</a:t>
            </a:r>
            <a:r>
              <a:rPr lang="es-ES" altLang="es-AR" sz="2000"/>
              <a:t>2</a:t>
            </a:r>
          </a:p>
        </p:txBody>
      </p:sp>
      <p:sp>
        <p:nvSpPr>
          <p:cNvPr id="34829" name="Line 29"/>
          <p:cNvSpPr>
            <a:spLocks noChangeShapeType="1"/>
          </p:cNvSpPr>
          <p:nvPr/>
        </p:nvSpPr>
        <p:spPr bwMode="auto">
          <a:xfrm>
            <a:off x="1143000" y="3857625"/>
            <a:ext cx="252413" cy="0"/>
          </a:xfrm>
          <a:prstGeom prst="line">
            <a:avLst/>
          </a:prstGeom>
          <a:noFill/>
          <a:ln w="15875">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34830" name="Line 30"/>
          <p:cNvSpPr>
            <a:spLocks noChangeShapeType="1"/>
          </p:cNvSpPr>
          <p:nvPr/>
        </p:nvSpPr>
        <p:spPr bwMode="auto">
          <a:xfrm>
            <a:off x="7500938" y="3857625"/>
            <a:ext cx="179387" cy="0"/>
          </a:xfrm>
          <a:prstGeom prst="line">
            <a:avLst/>
          </a:prstGeom>
          <a:noFill/>
          <a:ln w="15875">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34831" name="Line 31"/>
          <p:cNvSpPr>
            <a:spLocks noChangeShapeType="1"/>
          </p:cNvSpPr>
          <p:nvPr/>
        </p:nvSpPr>
        <p:spPr bwMode="auto">
          <a:xfrm>
            <a:off x="1928813" y="3857625"/>
            <a:ext cx="252412" cy="0"/>
          </a:xfrm>
          <a:prstGeom prst="line">
            <a:avLst/>
          </a:prstGeom>
          <a:noFill/>
          <a:ln w="15875">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34832" name="Line 32"/>
          <p:cNvSpPr>
            <a:spLocks noChangeShapeType="1"/>
          </p:cNvSpPr>
          <p:nvPr/>
        </p:nvSpPr>
        <p:spPr bwMode="auto">
          <a:xfrm>
            <a:off x="3643313" y="3857625"/>
            <a:ext cx="252412" cy="0"/>
          </a:xfrm>
          <a:prstGeom prst="line">
            <a:avLst/>
          </a:prstGeom>
          <a:noFill/>
          <a:ln w="15875">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34833" name="Line 33"/>
          <p:cNvSpPr>
            <a:spLocks noChangeShapeType="1"/>
          </p:cNvSpPr>
          <p:nvPr/>
        </p:nvSpPr>
        <p:spPr bwMode="auto">
          <a:xfrm>
            <a:off x="4391025" y="3857625"/>
            <a:ext cx="252413" cy="0"/>
          </a:xfrm>
          <a:prstGeom prst="line">
            <a:avLst/>
          </a:prstGeom>
          <a:noFill/>
          <a:ln w="15875">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34834" name="Line 34"/>
          <p:cNvSpPr>
            <a:spLocks noChangeShapeType="1"/>
          </p:cNvSpPr>
          <p:nvPr/>
        </p:nvSpPr>
        <p:spPr bwMode="auto">
          <a:xfrm>
            <a:off x="2786063" y="3857625"/>
            <a:ext cx="252412" cy="0"/>
          </a:xfrm>
          <a:prstGeom prst="line">
            <a:avLst/>
          </a:prstGeom>
          <a:noFill/>
          <a:ln w="15875">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34835" name="Line 35"/>
          <p:cNvSpPr>
            <a:spLocks noChangeShapeType="1"/>
          </p:cNvSpPr>
          <p:nvPr/>
        </p:nvSpPr>
        <p:spPr bwMode="auto">
          <a:xfrm>
            <a:off x="5286375" y="3857625"/>
            <a:ext cx="252413" cy="0"/>
          </a:xfrm>
          <a:prstGeom prst="line">
            <a:avLst/>
          </a:prstGeom>
          <a:noFill/>
          <a:ln w="15875">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34836" name="Line 36"/>
          <p:cNvSpPr>
            <a:spLocks noChangeShapeType="1"/>
          </p:cNvSpPr>
          <p:nvPr/>
        </p:nvSpPr>
        <p:spPr bwMode="auto">
          <a:xfrm>
            <a:off x="6072188" y="3857625"/>
            <a:ext cx="252412" cy="0"/>
          </a:xfrm>
          <a:prstGeom prst="line">
            <a:avLst/>
          </a:prstGeom>
          <a:noFill/>
          <a:ln w="15875">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34837" name="Line 37"/>
          <p:cNvSpPr>
            <a:spLocks noChangeShapeType="1"/>
          </p:cNvSpPr>
          <p:nvPr/>
        </p:nvSpPr>
        <p:spPr bwMode="auto">
          <a:xfrm>
            <a:off x="6786563" y="3857625"/>
            <a:ext cx="252412" cy="0"/>
          </a:xfrm>
          <a:prstGeom prst="line">
            <a:avLst/>
          </a:prstGeom>
          <a:noFill/>
          <a:ln w="15875">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34838" name="Line 38"/>
          <p:cNvSpPr>
            <a:spLocks noChangeShapeType="1"/>
          </p:cNvSpPr>
          <p:nvPr/>
        </p:nvSpPr>
        <p:spPr bwMode="auto">
          <a:xfrm>
            <a:off x="8286750" y="3857625"/>
            <a:ext cx="252413" cy="0"/>
          </a:xfrm>
          <a:prstGeom prst="line">
            <a:avLst/>
          </a:prstGeom>
          <a:noFill/>
          <a:ln w="15875">
            <a:solidFill>
              <a:schemeClr val="tx1"/>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34839" name="Text Box 39"/>
          <p:cNvSpPr txBox="1">
            <a:spLocks noChangeArrowheads="1"/>
          </p:cNvSpPr>
          <p:nvPr/>
        </p:nvSpPr>
        <p:spPr bwMode="auto">
          <a:xfrm>
            <a:off x="179388" y="3932238"/>
            <a:ext cx="9001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1600" b="1"/>
              <a:t>(-0.32)</a:t>
            </a:r>
          </a:p>
        </p:txBody>
      </p:sp>
      <p:sp>
        <p:nvSpPr>
          <p:cNvPr id="34840" name="Text Box 40"/>
          <p:cNvSpPr txBox="1">
            <a:spLocks noChangeArrowheads="1"/>
          </p:cNvSpPr>
          <p:nvPr/>
        </p:nvSpPr>
        <p:spPr bwMode="auto">
          <a:xfrm>
            <a:off x="8243888" y="4164013"/>
            <a:ext cx="9001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1600" b="1"/>
              <a:t>(+0.82)</a:t>
            </a:r>
          </a:p>
        </p:txBody>
      </p:sp>
      <p:sp>
        <p:nvSpPr>
          <p:cNvPr id="34841" name="Line 42"/>
          <p:cNvSpPr>
            <a:spLocks noChangeShapeType="1"/>
          </p:cNvSpPr>
          <p:nvPr/>
        </p:nvSpPr>
        <p:spPr bwMode="auto">
          <a:xfrm>
            <a:off x="7000875" y="4000500"/>
            <a:ext cx="0" cy="431800"/>
          </a:xfrm>
          <a:prstGeom prst="line">
            <a:avLst/>
          </a:prstGeom>
          <a:noFill/>
          <a:ln w="25400">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34842" name="Line 43"/>
          <p:cNvSpPr>
            <a:spLocks noChangeShapeType="1"/>
          </p:cNvSpPr>
          <p:nvPr/>
        </p:nvSpPr>
        <p:spPr bwMode="auto">
          <a:xfrm>
            <a:off x="4859338" y="4076700"/>
            <a:ext cx="0" cy="1008063"/>
          </a:xfrm>
          <a:prstGeom prst="line">
            <a:avLst/>
          </a:prstGeom>
          <a:noFill/>
          <a:ln w="25400">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34843" name="Line 44"/>
          <p:cNvSpPr>
            <a:spLocks noChangeShapeType="1"/>
          </p:cNvSpPr>
          <p:nvPr/>
        </p:nvSpPr>
        <p:spPr bwMode="auto">
          <a:xfrm>
            <a:off x="1714500" y="4071938"/>
            <a:ext cx="431800" cy="935037"/>
          </a:xfrm>
          <a:prstGeom prst="line">
            <a:avLst/>
          </a:prstGeom>
          <a:noFill/>
          <a:ln w="25400">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Tree>
    <p:extLst>
      <p:ext uri="{BB962C8B-B14F-4D97-AF65-F5344CB8AC3E}">
        <p14:creationId xmlns:p14="http://schemas.microsoft.com/office/powerpoint/2010/main" val="3348929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gradFill rotWithShape="1">
            <a:gsLst>
              <a:gs pos="0">
                <a:srgbClr val="767600"/>
              </a:gs>
              <a:gs pos="50000">
                <a:srgbClr val="FFFF00"/>
              </a:gs>
              <a:gs pos="100000">
                <a:srgbClr val="767600"/>
              </a:gs>
            </a:gsLst>
            <a:lin ang="5400000" scaled="1"/>
          </a:gradFill>
          <a:ln>
            <a:solidFill>
              <a:schemeClr val="accent2"/>
            </a:solidFill>
            <a:miter lim="800000"/>
            <a:headEnd/>
            <a:tailEnd/>
          </a:ln>
        </p:spPr>
        <p:txBody>
          <a:bodyPr/>
          <a:lstStyle/>
          <a:p>
            <a:pPr eaLnBrk="1" hangingPunct="1"/>
            <a:r>
              <a:rPr lang="es-ES" altLang="es-AR" sz="3200" b="1" smtClean="0"/>
              <a:t>INHIBIDORES DE LA FOSFORILACIÓN</a:t>
            </a:r>
          </a:p>
        </p:txBody>
      </p:sp>
      <p:sp>
        <p:nvSpPr>
          <p:cNvPr id="35843" name="Rectangle 3" descr="10%"/>
          <p:cNvSpPr>
            <a:spLocks noGrp="1" noChangeArrowheads="1"/>
          </p:cNvSpPr>
          <p:nvPr>
            <p:ph type="body" idx="1"/>
          </p:nvPr>
        </p:nvSpPr>
        <p:spPr>
          <a:xfrm>
            <a:off x="468313" y="1557338"/>
            <a:ext cx="8229600" cy="4525962"/>
          </a:xfrm>
          <a:pattFill prst="pct10">
            <a:fgClr>
              <a:srgbClr val="FFFF00"/>
            </a:fgClr>
            <a:bgClr>
              <a:schemeClr val="bg1"/>
            </a:bgClr>
          </a:pattFill>
        </p:spPr>
        <p:txBody>
          <a:bodyPr/>
          <a:lstStyle/>
          <a:p>
            <a:pPr eaLnBrk="1" hangingPunct="1"/>
            <a:r>
              <a:rPr lang="es-ES" altLang="es-AR" b="1" smtClean="0">
                <a:solidFill>
                  <a:srgbClr val="0000FF"/>
                </a:solidFill>
              </a:rPr>
              <a:t>Oligomicina</a:t>
            </a:r>
            <a:r>
              <a:rPr lang="es-ES" altLang="es-AR" smtClean="0"/>
              <a:t>: Bloquea el flujo de protones a través de Fo.</a:t>
            </a:r>
          </a:p>
          <a:p>
            <a:pPr eaLnBrk="1" hangingPunct="1"/>
            <a:endParaRPr lang="es-ES" altLang="es-AR" smtClean="0"/>
          </a:p>
          <a:p>
            <a:pPr eaLnBrk="1" hangingPunct="1"/>
            <a:r>
              <a:rPr lang="es-ES" altLang="es-AR" smtClean="0"/>
              <a:t>Se inhibe la síntesis de ATP</a:t>
            </a:r>
          </a:p>
          <a:p>
            <a:pPr eaLnBrk="1" hangingPunct="1"/>
            <a:endParaRPr lang="es-ES" altLang="es-AR" smtClean="0"/>
          </a:p>
          <a:p>
            <a:pPr eaLnBrk="1" hangingPunct="1"/>
            <a:r>
              <a:rPr lang="es-ES" altLang="es-AR" smtClean="0"/>
              <a:t>Se acumulan protones y se produce una fuerza inversa deteniéndose el transporte de electrones. </a:t>
            </a:r>
          </a:p>
        </p:txBody>
      </p:sp>
    </p:spTree>
    <p:extLst>
      <p:ext uri="{BB962C8B-B14F-4D97-AF65-F5344CB8AC3E}">
        <p14:creationId xmlns:p14="http://schemas.microsoft.com/office/powerpoint/2010/main" val="273272950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6"/>
          <p:cNvSpPr>
            <a:spLocks noGrp="1" noChangeArrowheads="1"/>
          </p:cNvSpPr>
          <p:nvPr>
            <p:ph type="title"/>
          </p:nvPr>
        </p:nvSpPr>
        <p:spPr>
          <a:xfrm>
            <a:off x="468313" y="260350"/>
            <a:ext cx="8229600" cy="1143000"/>
          </a:xfrm>
          <a:gradFill rotWithShape="1">
            <a:gsLst>
              <a:gs pos="0">
                <a:srgbClr val="716E02"/>
              </a:gs>
              <a:gs pos="50000">
                <a:srgbClr val="F4EE04"/>
              </a:gs>
              <a:gs pos="100000">
                <a:srgbClr val="716E02"/>
              </a:gs>
            </a:gsLst>
            <a:lin ang="5400000" scaled="1"/>
          </a:gradFill>
          <a:ln>
            <a:solidFill>
              <a:schemeClr val="tx1"/>
            </a:solidFill>
            <a:miter lim="800000"/>
            <a:headEnd/>
            <a:tailEnd/>
          </a:ln>
        </p:spPr>
        <p:txBody>
          <a:bodyPr/>
          <a:lstStyle/>
          <a:p>
            <a:pPr eaLnBrk="1" hangingPunct="1"/>
            <a:r>
              <a:rPr lang="es-ES" altLang="es-AR" sz="3200" b="1" smtClean="0"/>
              <a:t>DESACOPLANTES</a:t>
            </a:r>
          </a:p>
        </p:txBody>
      </p:sp>
      <p:sp>
        <p:nvSpPr>
          <p:cNvPr id="36867" name="Text Box 9"/>
          <p:cNvSpPr txBox="1">
            <a:spLocks noChangeArrowheads="1"/>
          </p:cNvSpPr>
          <p:nvPr/>
        </p:nvSpPr>
        <p:spPr bwMode="auto">
          <a:xfrm>
            <a:off x="900113" y="1844675"/>
            <a:ext cx="6048375" cy="822325"/>
          </a:xfrm>
          <a:prstGeom prst="rect">
            <a:avLst/>
          </a:prstGeom>
          <a:solidFill>
            <a:srgbClr val="FBFDA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Actúan como ionóforos eliminando el gradiente de protones.</a:t>
            </a:r>
          </a:p>
        </p:txBody>
      </p:sp>
      <p:sp>
        <p:nvSpPr>
          <p:cNvPr id="36868" name="Text Box 10"/>
          <p:cNvSpPr txBox="1">
            <a:spLocks noChangeArrowheads="1"/>
          </p:cNvSpPr>
          <p:nvPr/>
        </p:nvSpPr>
        <p:spPr bwMode="auto">
          <a:xfrm>
            <a:off x="3492500" y="3573463"/>
            <a:ext cx="12239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aseline="0"/>
              <a:t>+ H</a:t>
            </a:r>
            <a:r>
              <a:rPr lang="es-ES" altLang="es-AR" baseline="30000"/>
              <a:t>+</a:t>
            </a:r>
            <a:endParaRPr lang="es-ES" altLang="es-AR" baseline="0"/>
          </a:p>
        </p:txBody>
      </p:sp>
      <p:grpSp>
        <p:nvGrpSpPr>
          <p:cNvPr id="36869" name="Group 16"/>
          <p:cNvGrpSpPr>
            <a:grpSpLocks/>
          </p:cNvGrpSpPr>
          <p:nvPr/>
        </p:nvGrpSpPr>
        <p:grpSpPr bwMode="auto">
          <a:xfrm>
            <a:off x="755650" y="2708275"/>
            <a:ext cx="2519363" cy="1951038"/>
            <a:chOff x="476" y="1706"/>
            <a:chExt cx="1587" cy="1229"/>
          </a:xfrm>
        </p:grpSpPr>
        <p:grpSp>
          <p:nvGrpSpPr>
            <p:cNvPr id="36873" name="Group 15"/>
            <p:cNvGrpSpPr>
              <a:grpSpLocks/>
            </p:cNvGrpSpPr>
            <p:nvPr/>
          </p:nvGrpSpPr>
          <p:grpSpPr bwMode="auto">
            <a:xfrm>
              <a:off x="476" y="1706"/>
              <a:ext cx="1416" cy="1162"/>
              <a:chOff x="476" y="1706"/>
              <a:chExt cx="1416" cy="1162"/>
            </a:xfrm>
          </p:grpSpPr>
          <p:pic>
            <p:nvPicPr>
              <p:cNvPr id="36875" name="Picture 5" descr="DNP"/>
              <p:cNvPicPr>
                <a:picLocks noChangeAspect="1" noChangeArrowheads="1"/>
              </p:cNvPicPr>
              <p:nvPr/>
            </p:nvPicPr>
            <p:blipFill>
              <a:blip r:embed="rId2">
                <a:lum bright="-30000" contrast="36000"/>
                <a:extLst>
                  <a:ext uri="{28A0092B-C50C-407E-A947-70E740481C1C}">
                    <a14:useLocalDpi xmlns:a14="http://schemas.microsoft.com/office/drawing/2010/main" val="0"/>
                  </a:ext>
                </a:extLst>
              </a:blip>
              <a:srcRect/>
              <a:stretch>
                <a:fillRect/>
              </a:stretch>
            </p:blipFill>
            <p:spPr bwMode="auto">
              <a:xfrm>
                <a:off x="476" y="1752"/>
                <a:ext cx="1416" cy="1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6" name="Text Box 14"/>
              <p:cNvSpPr txBox="1">
                <a:spLocks noChangeArrowheads="1"/>
              </p:cNvSpPr>
              <p:nvPr/>
            </p:nvSpPr>
            <p:spPr bwMode="auto">
              <a:xfrm>
                <a:off x="1474" y="1706"/>
                <a:ext cx="363" cy="2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1600" b="1" baseline="0">
                    <a:solidFill>
                      <a:srgbClr val="0000FF"/>
                    </a:solidFill>
                  </a:rPr>
                  <a:t>O</a:t>
                </a:r>
                <a:r>
                  <a:rPr lang="es-ES" altLang="es-AR" sz="1600" b="1" baseline="30000">
                    <a:solidFill>
                      <a:srgbClr val="0000FF"/>
                    </a:solidFill>
                  </a:rPr>
                  <a:t>-</a:t>
                </a:r>
              </a:p>
            </p:txBody>
          </p:sp>
        </p:grpSp>
        <p:sp>
          <p:nvSpPr>
            <p:cNvPr id="36874" name="Text Box 11"/>
            <p:cNvSpPr txBox="1">
              <a:spLocks noChangeArrowheads="1"/>
            </p:cNvSpPr>
            <p:nvPr/>
          </p:nvSpPr>
          <p:spPr bwMode="auto">
            <a:xfrm>
              <a:off x="521" y="2704"/>
              <a:ext cx="1542" cy="2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aseline="0">
                  <a:solidFill>
                    <a:srgbClr val="0000FF"/>
                  </a:solidFill>
                </a:rPr>
                <a:t>2,4 Dinitrofenol (DNP)</a:t>
              </a:r>
            </a:p>
          </p:txBody>
        </p:sp>
      </p:grpSp>
      <p:pic>
        <p:nvPicPr>
          <p:cNvPr id="36870" name="Picture 12" descr="DNP"/>
          <p:cNvPicPr>
            <a:picLocks noGrp="1" noChangeAspect="1" noChangeArrowheads="1"/>
          </p:cNvPicPr>
          <p:nvPr>
            <p:ph sz="half" idx="2"/>
          </p:nvPr>
        </p:nvPicPr>
        <p:blipFill>
          <a:blip r:embed="rId2">
            <a:lum bright="-30000" contrast="36000"/>
            <a:extLst>
              <a:ext uri="{28A0092B-C50C-407E-A947-70E740481C1C}">
                <a14:useLocalDpi xmlns:a14="http://schemas.microsoft.com/office/drawing/2010/main" val="0"/>
              </a:ext>
            </a:extLst>
          </a:blip>
          <a:srcRect/>
          <a:stretch>
            <a:fillRect/>
          </a:stretch>
        </p:blipFill>
        <p:spPr>
          <a:xfrm>
            <a:off x="5508625" y="2997200"/>
            <a:ext cx="2247900" cy="1771650"/>
          </a:xfrm>
          <a:noFill/>
        </p:spPr>
      </p:pic>
      <p:sp>
        <p:nvSpPr>
          <p:cNvPr id="36871" name="Text Box 17"/>
          <p:cNvSpPr txBox="1">
            <a:spLocks noChangeArrowheads="1"/>
          </p:cNvSpPr>
          <p:nvPr/>
        </p:nvSpPr>
        <p:spPr bwMode="auto">
          <a:xfrm>
            <a:off x="5219700" y="4437063"/>
            <a:ext cx="2806700" cy="6413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aseline="0"/>
              <a:t>Forma protonada que atraviesa la membrana</a:t>
            </a:r>
          </a:p>
        </p:txBody>
      </p:sp>
      <p:sp>
        <p:nvSpPr>
          <p:cNvPr id="36872" name="Line 18"/>
          <p:cNvSpPr>
            <a:spLocks noChangeShapeType="1"/>
          </p:cNvSpPr>
          <p:nvPr/>
        </p:nvSpPr>
        <p:spPr bwMode="auto">
          <a:xfrm>
            <a:off x="4356100" y="4005263"/>
            <a:ext cx="936625"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Tree>
    <p:extLst>
      <p:ext uri="{BB962C8B-B14F-4D97-AF65-F5344CB8AC3E}">
        <p14:creationId xmlns:p14="http://schemas.microsoft.com/office/powerpoint/2010/main" val="25641682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68313" y="260350"/>
            <a:ext cx="8229600" cy="1143000"/>
          </a:xfrm>
          <a:gradFill rotWithShape="1">
            <a:gsLst>
              <a:gs pos="0">
                <a:srgbClr val="767600"/>
              </a:gs>
              <a:gs pos="50000">
                <a:srgbClr val="FFFF00"/>
              </a:gs>
              <a:gs pos="100000">
                <a:srgbClr val="767600"/>
              </a:gs>
            </a:gsLst>
            <a:lin ang="5400000" scaled="1"/>
          </a:gradFill>
          <a:ln>
            <a:solidFill>
              <a:schemeClr val="tx1"/>
            </a:solidFill>
            <a:miter lim="800000"/>
            <a:headEnd/>
            <a:tailEnd/>
          </a:ln>
        </p:spPr>
        <p:txBody>
          <a:bodyPr/>
          <a:lstStyle/>
          <a:p>
            <a:pPr eaLnBrk="1" hangingPunct="1"/>
            <a:r>
              <a:rPr lang="es-ES" altLang="es-AR" sz="3200" b="1" smtClean="0"/>
              <a:t>MECANISMOS DE SINTESIS DE ATP</a:t>
            </a:r>
          </a:p>
        </p:txBody>
      </p:sp>
      <p:sp>
        <p:nvSpPr>
          <p:cNvPr id="12291" name="Rectangle 3"/>
          <p:cNvSpPr>
            <a:spLocks noGrp="1" noChangeArrowheads="1"/>
          </p:cNvSpPr>
          <p:nvPr>
            <p:ph type="body" sz="half" idx="1"/>
          </p:nvPr>
        </p:nvSpPr>
        <p:spPr/>
        <p:txBody>
          <a:bodyPr/>
          <a:lstStyle/>
          <a:p>
            <a:pPr eaLnBrk="1" hangingPunct="1"/>
            <a:r>
              <a:rPr lang="es-ES" altLang="es-AR" sz="2800" b="1" smtClean="0"/>
              <a:t>FOSFORILACION A NIVEL DE SUSTRATO</a:t>
            </a:r>
          </a:p>
          <a:p>
            <a:pPr eaLnBrk="1" hangingPunct="1"/>
            <a:endParaRPr lang="es-ES" altLang="es-AR" sz="2800" b="1" smtClean="0"/>
          </a:p>
          <a:p>
            <a:pPr eaLnBrk="1" hangingPunct="1"/>
            <a:endParaRPr lang="es-ES" altLang="es-AR" sz="2800" b="1" smtClean="0"/>
          </a:p>
          <a:p>
            <a:pPr eaLnBrk="1" hangingPunct="1"/>
            <a:endParaRPr lang="es-ES" altLang="es-AR" sz="2800" b="1" smtClean="0"/>
          </a:p>
          <a:p>
            <a:pPr eaLnBrk="1" hangingPunct="1"/>
            <a:r>
              <a:rPr lang="es-ES" altLang="es-AR" sz="2800" b="1" smtClean="0"/>
              <a:t>FOSFORILACION OXIDATIVA</a:t>
            </a:r>
          </a:p>
        </p:txBody>
      </p:sp>
      <p:pic>
        <p:nvPicPr>
          <p:cNvPr id="12292" name="Picture 7" descr="ARRWC101"/>
          <p:cNvPicPr>
            <a:picLocks noGrp="1" noChangeAspect="1" noChangeArrowheads="1"/>
          </p:cNvPicPr>
          <p:nvPr>
            <p:ph sz="quarter" idx="2"/>
          </p:nvPr>
        </p:nvPicPr>
        <p:blipFill>
          <a:blip r:embed="rId2" cstate="print">
            <a:extLst>
              <a:ext uri="{28A0092B-C50C-407E-A947-70E740481C1C}">
                <a14:useLocalDpi xmlns:a14="http://schemas.microsoft.com/office/drawing/2010/main" val="0"/>
              </a:ext>
            </a:extLst>
          </a:blip>
          <a:srcRect/>
          <a:stretch>
            <a:fillRect/>
          </a:stretch>
        </p:blipFill>
        <p:spPr>
          <a:xfrm>
            <a:off x="3203575" y="2349500"/>
            <a:ext cx="2174875" cy="1314450"/>
          </a:xfrm>
          <a:noFill/>
        </p:spPr>
      </p:pic>
      <p:pic>
        <p:nvPicPr>
          <p:cNvPr id="12293" name="Picture 9" descr="ARRWC101"/>
          <p:cNvPicPr>
            <a:picLocks noGrp="1" noChangeAspect="1" noChangeArrowheads="1"/>
          </p:cNvPicPr>
          <p:nvPr>
            <p:ph sz="quarter" idx="3"/>
          </p:nvPr>
        </p:nvPicPr>
        <p:blipFill>
          <a:blip r:embed="rId2" cstate="print">
            <a:extLst>
              <a:ext uri="{28A0092B-C50C-407E-A947-70E740481C1C}">
                <a14:useLocalDpi xmlns:a14="http://schemas.microsoft.com/office/drawing/2010/main" val="0"/>
              </a:ext>
            </a:extLst>
          </a:blip>
          <a:srcRect/>
          <a:stretch>
            <a:fillRect/>
          </a:stretch>
        </p:blipFill>
        <p:spPr>
          <a:xfrm rot="20941594">
            <a:off x="3276600" y="5013325"/>
            <a:ext cx="2090738" cy="1265238"/>
          </a:xfrm>
          <a:noFill/>
        </p:spPr>
      </p:pic>
      <p:grpSp>
        <p:nvGrpSpPr>
          <p:cNvPr id="12294" name="Group 15"/>
          <p:cNvGrpSpPr>
            <a:grpSpLocks/>
          </p:cNvGrpSpPr>
          <p:nvPr/>
        </p:nvGrpSpPr>
        <p:grpSpPr bwMode="auto">
          <a:xfrm>
            <a:off x="5508625" y="4292600"/>
            <a:ext cx="2952750" cy="2016125"/>
            <a:chOff x="3470" y="2704"/>
            <a:chExt cx="1860" cy="1270"/>
          </a:xfrm>
        </p:grpSpPr>
        <p:sp>
          <p:nvSpPr>
            <p:cNvPr id="12299" name="Oval 14"/>
            <p:cNvSpPr>
              <a:spLocks noChangeArrowheads="1"/>
            </p:cNvSpPr>
            <p:nvPr/>
          </p:nvSpPr>
          <p:spPr bwMode="auto">
            <a:xfrm>
              <a:off x="3470" y="2704"/>
              <a:ext cx="1860" cy="1270"/>
            </a:xfrm>
            <a:prstGeom prst="ellipse">
              <a:avLst/>
            </a:prstGeom>
            <a:solidFill>
              <a:srgbClr val="DDDDDD">
                <a:alpha val="69019"/>
              </a:srgbClr>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12300" name="Text Box 11"/>
            <p:cNvSpPr txBox="1">
              <a:spLocks noChangeArrowheads="1"/>
            </p:cNvSpPr>
            <p:nvPr/>
          </p:nvSpPr>
          <p:spPr bwMode="auto">
            <a:xfrm>
              <a:off x="3515" y="2976"/>
              <a:ext cx="1814" cy="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spcBef>
                  <a:spcPct val="50000"/>
                </a:spcBef>
              </a:pPr>
              <a:r>
                <a:rPr lang="es-ES" altLang="es-AR" sz="2400" b="1" baseline="0"/>
                <a:t>CADENA RESPIRATORIA</a:t>
              </a:r>
            </a:p>
          </p:txBody>
        </p:sp>
      </p:grpSp>
      <p:grpSp>
        <p:nvGrpSpPr>
          <p:cNvPr id="12295" name="Group 16"/>
          <p:cNvGrpSpPr>
            <a:grpSpLocks/>
          </p:cNvGrpSpPr>
          <p:nvPr/>
        </p:nvGrpSpPr>
        <p:grpSpPr bwMode="auto">
          <a:xfrm>
            <a:off x="5508625" y="1844675"/>
            <a:ext cx="3095625" cy="2016125"/>
            <a:chOff x="3470" y="1162"/>
            <a:chExt cx="1950" cy="1270"/>
          </a:xfrm>
        </p:grpSpPr>
        <p:sp>
          <p:nvSpPr>
            <p:cNvPr id="12297" name="Oval 13"/>
            <p:cNvSpPr>
              <a:spLocks noChangeArrowheads="1"/>
            </p:cNvSpPr>
            <p:nvPr/>
          </p:nvSpPr>
          <p:spPr bwMode="auto">
            <a:xfrm>
              <a:off x="3470" y="1162"/>
              <a:ext cx="1860" cy="1270"/>
            </a:xfrm>
            <a:prstGeom prst="ellipse">
              <a:avLst/>
            </a:prstGeom>
            <a:solidFill>
              <a:srgbClr val="DDDDDD">
                <a:alpha val="69019"/>
              </a:srgbClr>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12298" name="Text Box 12"/>
            <p:cNvSpPr txBox="1">
              <a:spLocks noChangeArrowheads="1"/>
            </p:cNvSpPr>
            <p:nvPr/>
          </p:nvSpPr>
          <p:spPr bwMode="auto">
            <a:xfrm>
              <a:off x="3470" y="1389"/>
              <a:ext cx="1950" cy="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spcBef>
                  <a:spcPct val="50000"/>
                </a:spcBef>
              </a:pPr>
              <a:r>
                <a:rPr lang="es-ES" altLang="es-AR" sz="2400" b="1" baseline="0"/>
                <a:t>HIDRÓLISIS DE UNA UNION  DE ALTA ENERGIA</a:t>
              </a:r>
            </a:p>
          </p:txBody>
        </p:sp>
      </p:grpSp>
      <p:sp>
        <p:nvSpPr>
          <p:cNvPr id="12296" name="Text Box 17"/>
          <p:cNvSpPr txBox="1">
            <a:spLocks noChangeArrowheads="1"/>
          </p:cNvSpPr>
          <p:nvPr/>
        </p:nvSpPr>
        <p:spPr bwMode="auto">
          <a:xfrm>
            <a:off x="4932363" y="5949950"/>
            <a:ext cx="720725" cy="457200"/>
          </a:xfrm>
          <a:prstGeom prst="rect">
            <a:avLst/>
          </a:prstGeom>
          <a:solidFill>
            <a:srgbClr val="FBFDA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O</a:t>
            </a:r>
            <a:r>
              <a:rPr lang="es-ES" altLang="es-AR" sz="2400" b="1"/>
              <a:t>2</a:t>
            </a:r>
            <a:endParaRPr lang="es-ES" altLang="es-AR" sz="2400" b="1" baseline="0"/>
          </a:p>
        </p:txBody>
      </p:sp>
    </p:spTree>
    <p:extLst>
      <p:ext uri="{BB962C8B-B14F-4D97-AF65-F5344CB8AC3E}">
        <p14:creationId xmlns:p14="http://schemas.microsoft.com/office/powerpoint/2010/main" val="33171496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539750" y="333375"/>
            <a:ext cx="8229600" cy="1143000"/>
          </a:xfrm>
          <a:gradFill rotWithShape="1">
            <a:gsLst>
              <a:gs pos="0">
                <a:srgbClr val="716E02"/>
              </a:gs>
              <a:gs pos="50000">
                <a:srgbClr val="F4EE04"/>
              </a:gs>
              <a:gs pos="100000">
                <a:srgbClr val="716E02"/>
              </a:gs>
            </a:gsLst>
            <a:lin ang="5400000" scaled="1"/>
          </a:gradFill>
          <a:ln>
            <a:solidFill>
              <a:schemeClr val="tx1"/>
            </a:solidFill>
            <a:miter lim="800000"/>
            <a:headEnd/>
            <a:tailEnd/>
          </a:ln>
        </p:spPr>
        <p:txBody>
          <a:bodyPr/>
          <a:lstStyle/>
          <a:p>
            <a:pPr eaLnBrk="1" hangingPunct="1"/>
            <a:r>
              <a:rPr lang="es-ES" altLang="es-AR" sz="3200" smtClean="0"/>
              <a:t>Relacion P/O en presencia de Inhibidores</a:t>
            </a:r>
          </a:p>
        </p:txBody>
      </p:sp>
      <p:sp>
        <p:nvSpPr>
          <p:cNvPr id="37891" name="Rectangle 3"/>
          <p:cNvSpPr>
            <a:spLocks noGrp="1" noChangeArrowheads="1"/>
          </p:cNvSpPr>
          <p:nvPr>
            <p:ph type="body" idx="1"/>
          </p:nvPr>
        </p:nvSpPr>
        <p:spPr>
          <a:xfrm>
            <a:off x="457200" y="2646363"/>
            <a:ext cx="3394075" cy="604837"/>
          </a:xfrm>
          <a:solidFill>
            <a:schemeClr val="bg1"/>
          </a:solidFill>
        </p:spPr>
        <p:txBody>
          <a:bodyPr>
            <a:normAutofit fontScale="85000" lnSpcReduction="20000"/>
          </a:bodyPr>
          <a:lstStyle/>
          <a:p>
            <a:pPr eaLnBrk="1" hangingPunct="1">
              <a:lnSpc>
                <a:spcPct val="80000"/>
              </a:lnSpc>
            </a:pPr>
            <a:r>
              <a:rPr lang="es-ES" altLang="es-AR" sz="2800" smtClean="0"/>
              <a:t>Sustrato:</a:t>
            </a:r>
            <a:r>
              <a:rPr lang="es-ES" altLang="es-AR" sz="2800" u="sng" smtClean="0"/>
              <a:t> NADH</a:t>
            </a:r>
          </a:p>
          <a:p>
            <a:pPr eaLnBrk="1" hangingPunct="1">
              <a:lnSpc>
                <a:spcPct val="80000"/>
              </a:lnSpc>
              <a:buFontTx/>
              <a:buNone/>
            </a:pPr>
            <a:r>
              <a:rPr lang="es-ES" altLang="es-AR" sz="2800" smtClean="0"/>
              <a:t>     </a:t>
            </a:r>
            <a:endParaRPr lang="es-ES" altLang="es-AR" sz="2800" baseline="30000" smtClean="0"/>
          </a:p>
          <a:p>
            <a:pPr eaLnBrk="1" hangingPunct="1">
              <a:lnSpc>
                <a:spcPct val="80000"/>
              </a:lnSpc>
              <a:buFontTx/>
              <a:buNone/>
            </a:pPr>
            <a:endParaRPr lang="es-ES" altLang="es-AR" sz="2800" smtClean="0"/>
          </a:p>
        </p:txBody>
      </p:sp>
      <p:sp>
        <p:nvSpPr>
          <p:cNvPr id="37892" name="Line 4"/>
          <p:cNvSpPr>
            <a:spLocks noChangeShapeType="1"/>
          </p:cNvSpPr>
          <p:nvPr/>
        </p:nvSpPr>
        <p:spPr bwMode="auto">
          <a:xfrm>
            <a:off x="1835150" y="3324225"/>
            <a:ext cx="0" cy="1079500"/>
          </a:xfrm>
          <a:prstGeom prst="line">
            <a:avLst/>
          </a:prstGeom>
          <a:noFill/>
          <a:ln w="444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37893" name="Text Box 5"/>
          <p:cNvSpPr txBox="1">
            <a:spLocks noChangeArrowheads="1"/>
          </p:cNvSpPr>
          <p:nvPr/>
        </p:nvSpPr>
        <p:spPr bwMode="auto">
          <a:xfrm>
            <a:off x="431800" y="3538538"/>
            <a:ext cx="13319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chemeClr val="accent2"/>
                </a:solidFill>
              </a:rPr>
              <a:t>Sin Inhibidor</a:t>
            </a:r>
            <a:endParaRPr lang="es-ES" altLang="es-AR"/>
          </a:p>
        </p:txBody>
      </p:sp>
      <p:sp>
        <p:nvSpPr>
          <p:cNvPr id="37894" name="Text Box 6"/>
          <p:cNvSpPr txBox="1">
            <a:spLocks noChangeArrowheads="1"/>
          </p:cNvSpPr>
          <p:nvPr/>
        </p:nvSpPr>
        <p:spPr bwMode="auto">
          <a:xfrm>
            <a:off x="1116013" y="4475163"/>
            <a:ext cx="1511300" cy="466725"/>
          </a:xfrm>
          <a:prstGeom prst="rect">
            <a:avLst/>
          </a:prstGeom>
          <a:solidFill>
            <a:schemeClr val="bg1"/>
          </a:solidFill>
          <a:ln w="9525">
            <a:solidFill>
              <a:schemeClr val="accent2"/>
            </a:solidFill>
            <a:miter lim="800000"/>
            <a:headEnd/>
            <a:tailEnd/>
          </a:ln>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sz="2400" b="1"/>
              <a:t>P/O = 3/1</a:t>
            </a:r>
            <a:endParaRPr lang="es-ES" altLang="es-AR"/>
          </a:p>
        </p:txBody>
      </p:sp>
      <p:sp>
        <p:nvSpPr>
          <p:cNvPr id="37895" name="Text Box 7"/>
          <p:cNvSpPr txBox="1">
            <a:spLocks noChangeArrowheads="1"/>
          </p:cNvSpPr>
          <p:nvPr/>
        </p:nvSpPr>
        <p:spPr bwMode="auto">
          <a:xfrm>
            <a:off x="4787900" y="3573463"/>
            <a:ext cx="1728788"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chemeClr val="accent2"/>
                </a:solidFill>
              </a:rPr>
              <a:t>c/Inh. del COMPLEJO II</a:t>
            </a:r>
            <a:r>
              <a:rPr lang="es-ES" altLang="es-AR"/>
              <a:t> </a:t>
            </a:r>
          </a:p>
        </p:txBody>
      </p:sp>
      <p:sp>
        <p:nvSpPr>
          <p:cNvPr id="37896" name="Text Box 8"/>
          <p:cNvSpPr txBox="1">
            <a:spLocks noChangeArrowheads="1"/>
          </p:cNvSpPr>
          <p:nvPr/>
        </p:nvSpPr>
        <p:spPr bwMode="auto">
          <a:xfrm>
            <a:off x="4643438" y="1700213"/>
            <a:ext cx="1728787"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chemeClr val="accent2"/>
                </a:solidFill>
              </a:rPr>
              <a:t>c/Inh. del COMPLEJO I</a:t>
            </a:r>
            <a:r>
              <a:rPr lang="es-ES" altLang="es-AR"/>
              <a:t> </a:t>
            </a:r>
          </a:p>
        </p:txBody>
      </p:sp>
      <p:sp>
        <p:nvSpPr>
          <p:cNvPr id="37897" name="Text Box 9"/>
          <p:cNvSpPr txBox="1">
            <a:spLocks noChangeArrowheads="1"/>
          </p:cNvSpPr>
          <p:nvPr/>
        </p:nvSpPr>
        <p:spPr bwMode="auto">
          <a:xfrm>
            <a:off x="3276600" y="4797425"/>
            <a:ext cx="2592388" cy="376238"/>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chemeClr val="accent2"/>
                </a:solidFill>
              </a:rPr>
              <a:t>C/ DESACOPLANTES</a:t>
            </a:r>
            <a:endParaRPr lang="es-ES" altLang="es-AR"/>
          </a:p>
        </p:txBody>
      </p:sp>
      <p:sp>
        <p:nvSpPr>
          <p:cNvPr id="37898" name="Rectangle 11"/>
          <p:cNvSpPr>
            <a:spLocks noChangeArrowheads="1"/>
          </p:cNvSpPr>
          <p:nvPr/>
        </p:nvSpPr>
        <p:spPr bwMode="auto">
          <a:xfrm>
            <a:off x="7092950" y="4076700"/>
            <a:ext cx="1247775" cy="376238"/>
          </a:xfrm>
          <a:prstGeom prst="rect">
            <a:avLst/>
          </a:prstGeom>
          <a:solidFill>
            <a:schemeClr val="bg1"/>
          </a:solidFill>
          <a:ln w="9525">
            <a:solidFill>
              <a:srgbClr val="F42B0A"/>
            </a:solidFill>
            <a:miter lim="800000"/>
            <a:headEnd/>
            <a:tailEnd/>
          </a:ln>
        </p:spPr>
        <p:txBody>
          <a:bodyPr wrap="none" anchor="ct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rgbClr val="F42B0A"/>
                </a:solidFill>
              </a:rPr>
              <a:t>e-   e-   e-</a:t>
            </a:r>
            <a:r>
              <a:rPr lang="es-ES" altLang="es-AR">
                <a:solidFill>
                  <a:srgbClr val="F42B0A"/>
                </a:solidFill>
              </a:rPr>
              <a:t> </a:t>
            </a:r>
          </a:p>
        </p:txBody>
      </p:sp>
      <p:sp>
        <p:nvSpPr>
          <p:cNvPr id="37899" name="Text Box 13"/>
          <p:cNvSpPr txBox="1">
            <a:spLocks noChangeArrowheads="1"/>
          </p:cNvSpPr>
          <p:nvPr/>
        </p:nvSpPr>
        <p:spPr bwMode="auto">
          <a:xfrm>
            <a:off x="6732588" y="1700213"/>
            <a:ext cx="1296987" cy="466725"/>
          </a:xfrm>
          <a:prstGeom prst="rect">
            <a:avLst/>
          </a:prstGeom>
          <a:solidFill>
            <a:schemeClr val="bg1"/>
          </a:solidFill>
          <a:ln w="9525">
            <a:solidFill>
              <a:schemeClr val="accent2"/>
            </a:solidFill>
            <a:miter lim="800000"/>
            <a:headEnd/>
            <a:tailEnd/>
          </a:ln>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sz="2400" b="1"/>
              <a:t>P/O = 0</a:t>
            </a:r>
            <a:endParaRPr lang="es-ES" altLang="es-AR"/>
          </a:p>
        </p:txBody>
      </p:sp>
      <p:sp>
        <p:nvSpPr>
          <p:cNvPr id="37900" name="Text Box 14"/>
          <p:cNvSpPr txBox="1">
            <a:spLocks noChangeArrowheads="1"/>
          </p:cNvSpPr>
          <p:nvPr/>
        </p:nvSpPr>
        <p:spPr bwMode="auto">
          <a:xfrm>
            <a:off x="6948488" y="3429000"/>
            <a:ext cx="1512887" cy="466725"/>
          </a:xfrm>
          <a:prstGeom prst="rect">
            <a:avLst/>
          </a:prstGeom>
          <a:solidFill>
            <a:schemeClr val="bg1"/>
          </a:solidFill>
          <a:ln w="9525">
            <a:solidFill>
              <a:schemeClr val="accent2"/>
            </a:solidFill>
            <a:miter lim="800000"/>
            <a:headEnd/>
            <a:tailEnd/>
          </a:ln>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sz="2400" b="1"/>
              <a:t>P/O = 3/1</a:t>
            </a:r>
            <a:endParaRPr lang="es-ES" altLang="es-AR"/>
          </a:p>
        </p:txBody>
      </p:sp>
      <p:sp>
        <p:nvSpPr>
          <p:cNvPr id="37901" name="Text Box 15"/>
          <p:cNvSpPr txBox="1">
            <a:spLocks noChangeArrowheads="1"/>
          </p:cNvSpPr>
          <p:nvPr/>
        </p:nvSpPr>
        <p:spPr bwMode="auto">
          <a:xfrm>
            <a:off x="3851275" y="5373688"/>
            <a:ext cx="1584325" cy="466725"/>
          </a:xfrm>
          <a:prstGeom prst="rect">
            <a:avLst/>
          </a:prstGeom>
          <a:solidFill>
            <a:schemeClr val="bg1"/>
          </a:solidFill>
          <a:ln w="9525">
            <a:solidFill>
              <a:schemeClr val="accent2"/>
            </a:solidFill>
            <a:miter lim="800000"/>
            <a:headEnd/>
            <a:tailEnd/>
          </a:ln>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sz="2400" b="1"/>
              <a:t>P/O = 0/1</a:t>
            </a:r>
            <a:endParaRPr lang="es-ES" altLang="es-AR"/>
          </a:p>
        </p:txBody>
      </p:sp>
      <p:grpSp>
        <p:nvGrpSpPr>
          <p:cNvPr id="37902" name="Group 16"/>
          <p:cNvGrpSpPr>
            <a:grpSpLocks/>
          </p:cNvGrpSpPr>
          <p:nvPr/>
        </p:nvGrpSpPr>
        <p:grpSpPr bwMode="auto">
          <a:xfrm>
            <a:off x="6804025" y="2276475"/>
            <a:ext cx="2089150" cy="792163"/>
            <a:chOff x="4286" y="1752"/>
            <a:chExt cx="1316" cy="499"/>
          </a:xfrm>
        </p:grpSpPr>
        <p:sp>
          <p:nvSpPr>
            <p:cNvPr id="37923" name="Text Box 17"/>
            <p:cNvSpPr txBox="1">
              <a:spLocks noChangeArrowheads="1"/>
            </p:cNvSpPr>
            <p:nvPr/>
          </p:nvSpPr>
          <p:spPr bwMode="auto">
            <a:xfrm>
              <a:off x="4286" y="1842"/>
              <a:ext cx="1316" cy="237"/>
            </a:xfrm>
            <a:prstGeom prst="rect">
              <a:avLst/>
            </a:prstGeom>
            <a:noFill/>
            <a:ln w="9525">
              <a:solidFill>
                <a:srgbClr val="F42B0A"/>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rgbClr val="F42B0A"/>
                  </a:solidFill>
                </a:rPr>
                <a:t>e</a:t>
              </a:r>
              <a:r>
                <a:rPr lang="es-ES" altLang="es-AR" b="1" baseline="30000">
                  <a:solidFill>
                    <a:srgbClr val="F42B0A"/>
                  </a:solidFill>
                </a:rPr>
                <a:t>-   </a:t>
              </a:r>
              <a:r>
                <a:rPr lang="es-ES" altLang="es-AR" b="1">
                  <a:solidFill>
                    <a:srgbClr val="F42B0A"/>
                  </a:solidFill>
                </a:rPr>
                <a:t>e</a:t>
              </a:r>
              <a:r>
                <a:rPr lang="es-ES" altLang="es-AR" b="1" baseline="30000">
                  <a:solidFill>
                    <a:srgbClr val="F42B0A"/>
                  </a:solidFill>
                </a:rPr>
                <a:t>-   </a:t>
              </a:r>
              <a:r>
                <a:rPr lang="es-ES" altLang="es-AR" b="1">
                  <a:solidFill>
                    <a:srgbClr val="F42B0A"/>
                  </a:solidFill>
                </a:rPr>
                <a:t>e</a:t>
              </a:r>
              <a:r>
                <a:rPr lang="es-ES" altLang="es-AR" b="1" baseline="30000">
                  <a:solidFill>
                    <a:srgbClr val="F42B0A"/>
                  </a:solidFill>
                </a:rPr>
                <a:t>-</a:t>
              </a:r>
              <a:r>
                <a:rPr lang="es-ES" altLang="es-AR" b="1">
                  <a:solidFill>
                    <a:srgbClr val="F42B0A"/>
                  </a:solidFill>
                </a:rPr>
                <a:t> </a:t>
              </a:r>
              <a:r>
                <a:rPr lang="es-ES" altLang="es-AR" b="1"/>
                <a:t>(Q al O2)</a:t>
              </a:r>
              <a:endParaRPr lang="es-ES" altLang="es-AR"/>
            </a:p>
          </p:txBody>
        </p:sp>
        <p:sp>
          <p:nvSpPr>
            <p:cNvPr id="37924" name="Line 18"/>
            <p:cNvSpPr>
              <a:spLocks noChangeShapeType="1"/>
            </p:cNvSpPr>
            <p:nvPr/>
          </p:nvSpPr>
          <p:spPr bwMode="auto">
            <a:xfrm flipH="1">
              <a:off x="4422" y="1752"/>
              <a:ext cx="771" cy="499"/>
            </a:xfrm>
            <a:prstGeom prst="line">
              <a:avLst/>
            </a:prstGeom>
            <a:noFill/>
            <a:ln w="41275">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37925" name="Line 19"/>
            <p:cNvSpPr>
              <a:spLocks noChangeShapeType="1"/>
            </p:cNvSpPr>
            <p:nvPr/>
          </p:nvSpPr>
          <p:spPr bwMode="auto">
            <a:xfrm>
              <a:off x="4468" y="1752"/>
              <a:ext cx="725" cy="499"/>
            </a:xfrm>
            <a:prstGeom prst="line">
              <a:avLst/>
            </a:prstGeom>
            <a:noFill/>
            <a:ln w="44450">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37903" name="Text Box 20"/>
          <p:cNvSpPr txBox="1">
            <a:spLocks noChangeArrowheads="1"/>
          </p:cNvSpPr>
          <p:nvPr/>
        </p:nvSpPr>
        <p:spPr bwMode="auto">
          <a:xfrm>
            <a:off x="1979613" y="3357563"/>
            <a:ext cx="576262"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rgbClr val="F42B0A"/>
                </a:solidFill>
              </a:rPr>
              <a:t>e</a:t>
            </a:r>
            <a:r>
              <a:rPr lang="es-ES" altLang="es-AR" b="1" baseline="30000">
                <a:solidFill>
                  <a:srgbClr val="F42B0A"/>
                </a:solidFill>
              </a:rPr>
              <a:t>- </a:t>
            </a:r>
            <a:r>
              <a:rPr lang="es-ES" altLang="es-AR" b="1">
                <a:solidFill>
                  <a:srgbClr val="F42B0A"/>
                </a:solidFill>
              </a:rPr>
              <a:t>e</a:t>
            </a:r>
            <a:r>
              <a:rPr lang="es-ES" altLang="es-AR" b="1" baseline="30000">
                <a:solidFill>
                  <a:srgbClr val="F42B0A"/>
                </a:solidFill>
              </a:rPr>
              <a:t>-</a:t>
            </a:r>
            <a:r>
              <a:rPr lang="es-ES" altLang="es-AR" b="1">
                <a:solidFill>
                  <a:srgbClr val="F42B0A"/>
                </a:solidFill>
              </a:rPr>
              <a:t> e</a:t>
            </a:r>
            <a:r>
              <a:rPr lang="es-ES" altLang="es-AR" b="1" baseline="30000">
                <a:solidFill>
                  <a:srgbClr val="F42B0A"/>
                </a:solidFill>
              </a:rPr>
              <a:t>-</a:t>
            </a:r>
            <a:endParaRPr lang="es-ES" altLang="es-AR"/>
          </a:p>
        </p:txBody>
      </p:sp>
      <p:sp>
        <p:nvSpPr>
          <p:cNvPr id="37904" name="Line 21"/>
          <p:cNvSpPr>
            <a:spLocks noChangeShapeType="1"/>
          </p:cNvSpPr>
          <p:nvPr/>
        </p:nvSpPr>
        <p:spPr bwMode="auto">
          <a:xfrm>
            <a:off x="3635375" y="3357563"/>
            <a:ext cx="0" cy="1366837"/>
          </a:xfrm>
          <a:prstGeom prst="line">
            <a:avLst/>
          </a:prstGeom>
          <a:noFill/>
          <a:ln w="444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37905" name="Line 22"/>
          <p:cNvSpPr>
            <a:spLocks noChangeShapeType="1"/>
          </p:cNvSpPr>
          <p:nvPr/>
        </p:nvSpPr>
        <p:spPr bwMode="auto">
          <a:xfrm>
            <a:off x="4067175" y="3213100"/>
            <a:ext cx="504825" cy="431800"/>
          </a:xfrm>
          <a:prstGeom prst="line">
            <a:avLst/>
          </a:prstGeom>
          <a:noFill/>
          <a:ln w="444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37906" name="Line 23"/>
          <p:cNvSpPr>
            <a:spLocks noChangeShapeType="1"/>
          </p:cNvSpPr>
          <p:nvPr/>
        </p:nvSpPr>
        <p:spPr bwMode="auto">
          <a:xfrm flipV="1">
            <a:off x="3924300" y="2420938"/>
            <a:ext cx="649288" cy="214312"/>
          </a:xfrm>
          <a:prstGeom prst="line">
            <a:avLst/>
          </a:prstGeom>
          <a:noFill/>
          <a:ln w="444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37907" name="AutoShape 24"/>
          <p:cNvSpPr>
            <a:spLocks/>
          </p:cNvSpPr>
          <p:nvPr/>
        </p:nvSpPr>
        <p:spPr bwMode="auto">
          <a:xfrm>
            <a:off x="6516688" y="1557338"/>
            <a:ext cx="144462" cy="1368425"/>
          </a:xfrm>
          <a:prstGeom prst="leftBrace">
            <a:avLst>
              <a:gd name="adj1" fmla="val 78938"/>
              <a:gd name="adj2" fmla="val 50000"/>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s-PE" altLang="es-AR"/>
          </a:p>
        </p:txBody>
      </p:sp>
      <p:sp>
        <p:nvSpPr>
          <p:cNvPr id="37908" name="AutoShape 25"/>
          <p:cNvSpPr>
            <a:spLocks/>
          </p:cNvSpPr>
          <p:nvPr/>
        </p:nvSpPr>
        <p:spPr bwMode="auto">
          <a:xfrm>
            <a:off x="6588125" y="3429000"/>
            <a:ext cx="144463" cy="1223963"/>
          </a:xfrm>
          <a:prstGeom prst="leftBrace">
            <a:avLst>
              <a:gd name="adj1" fmla="val 70604"/>
              <a:gd name="adj2" fmla="val 50000"/>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s-PE" altLang="es-AR"/>
          </a:p>
        </p:txBody>
      </p:sp>
      <p:sp>
        <p:nvSpPr>
          <p:cNvPr id="37909" name="Text Box 26"/>
          <p:cNvSpPr txBox="1">
            <a:spLocks noChangeArrowheads="1"/>
          </p:cNvSpPr>
          <p:nvPr/>
        </p:nvSpPr>
        <p:spPr bwMode="auto">
          <a:xfrm>
            <a:off x="3419475" y="5949950"/>
            <a:ext cx="2232025" cy="650875"/>
          </a:xfrm>
          <a:prstGeom prst="rect">
            <a:avLst/>
          </a:prstGeom>
          <a:noFill/>
          <a:ln w="9525">
            <a:solidFill>
              <a:srgbClr val="F42B0A"/>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rgbClr val="F42B0A"/>
                </a:solidFill>
              </a:rPr>
              <a:t>e</a:t>
            </a:r>
            <a:r>
              <a:rPr lang="es-ES" altLang="es-AR" b="1" baseline="30000">
                <a:solidFill>
                  <a:srgbClr val="F42B0A"/>
                </a:solidFill>
              </a:rPr>
              <a:t>-   </a:t>
            </a:r>
            <a:r>
              <a:rPr lang="es-ES" altLang="es-AR" b="1">
                <a:solidFill>
                  <a:srgbClr val="F42B0A"/>
                </a:solidFill>
              </a:rPr>
              <a:t>e</a:t>
            </a:r>
            <a:r>
              <a:rPr lang="es-ES" altLang="es-AR" b="1" baseline="30000">
                <a:solidFill>
                  <a:srgbClr val="F42B0A"/>
                </a:solidFill>
              </a:rPr>
              <a:t>-   </a:t>
            </a:r>
            <a:r>
              <a:rPr lang="es-ES" altLang="es-AR" b="1">
                <a:solidFill>
                  <a:srgbClr val="F42B0A"/>
                </a:solidFill>
              </a:rPr>
              <a:t>e</a:t>
            </a:r>
            <a:r>
              <a:rPr lang="es-ES" altLang="es-AR" b="1" baseline="30000">
                <a:solidFill>
                  <a:srgbClr val="F42B0A"/>
                </a:solidFill>
              </a:rPr>
              <a:t>-</a:t>
            </a:r>
            <a:r>
              <a:rPr lang="es-ES" altLang="es-AR" b="1">
                <a:solidFill>
                  <a:srgbClr val="F42B0A"/>
                </a:solidFill>
              </a:rPr>
              <a:t> e-   e-   e-</a:t>
            </a:r>
            <a:r>
              <a:rPr lang="es-ES" altLang="es-AR"/>
              <a:t> </a:t>
            </a:r>
            <a:r>
              <a:rPr lang="es-ES" altLang="es-AR" b="1">
                <a:solidFill>
                  <a:srgbClr val="F42B0A"/>
                </a:solidFill>
              </a:rPr>
              <a:t>e-   e-   e-</a:t>
            </a:r>
            <a:r>
              <a:rPr lang="es-ES" altLang="es-AR"/>
              <a:t> </a:t>
            </a:r>
            <a:r>
              <a:rPr lang="es-ES" altLang="es-AR" b="1"/>
              <a:t>(Q al O2)</a:t>
            </a:r>
            <a:endParaRPr lang="es-ES" altLang="es-AR"/>
          </a:p>
        </p:txBody>
      </p:sp>
      <p:sp>
        <p:nvSpPr>
          <p:cNvPr id="37910" name="Line 27"/>
          <p:cNvSpPr>
            <a:spLocks noChangeShapeType="1"/>
          </p:cNvSpPr>
          <p:nvPr/>
        </p:nvSpPr>
        <p:spPr bwMode="auto">
          <a:xfrm>
            <a:off x="4427538" y="5157788"/>
            <a:ext cx="0" cy="2159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37911" name="Text Box 28"/>
          <p:cNvSpPr txBox="1">
            <a:spLocks noChangeArrowheads="1"/>
          </p:cNvSpPr>
          <p:nvPr/>
        </p:nvSpPr>
        <p:spPr bwMode="auto">
          <a:xfrm>
            <a:off x="4787900" y="3573463"/>
            <a:ext cx="1728788"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chemeClr val="accent2"/>
                </a:solidFill>
              </a:rPr>
              <a:t>c/Inh. del COMPLEJO II</a:t>
            </a:r>
            <a:r>
              <a:rPr lang="es-ES" altLang="es-AR"/>
              <a:t> </a:t>
            </a:r>
          </a:p>
        </p:txBody>
      </p:sp>
      <p:sp>
        <p:nvSpPr>
          <p:cNvPr id="37912" name="Text Box 29"/>
          <p:cNvSpPr txBox="1">
            <a:spLocks noChangeArrowheads="1"/>
          </p:cNvSpPr>
          <p:nvPr/>
        </p:nvSpPr>
        <p:spPr bwMode="auto">
          <a:xfrm>
            <a:off x="4643438" y="1700213"/>
            <a:ext cx="1728787"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chemeClr val="accent2"/>
                </a:solidFill>
              </a:rPr>
              <a:t>c/Inh. del COMPLEJO I</a:t>
            </a:r>
            <a:r>
              <a:rPr lang="es-ES" altLang="es-AR"/>
              <a:t> </a:t>
            </a:r>
          </a:p>
        </p:txBody>
      </p:sp>
      <p:sp>
        <p:nvSpPr>
          <p:cNvPr id="37913" name="Text Box 30"/>
          <p:cNvSpPr txBox="1">
            <a:spLocks noChangeArrowheads="1"/>
          </p:cNvSpPr>
          <p:nvPr/>
        </p:nvSpPr>
        <p:spPr bwMode="auto">
          <a:xfrm>
            <a:off x="3276600" y="4797425"/>
            <a:ext cx="2592388" cy="376238"/>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chemeClr val="accent2"/>
                </a:solidFill>
              </a:rPr>
              <a:t>C/ DESACOPLANTES</a:t>
            </a:r>
            <a:endParaRPr lang="es-ES" altLang="es-AR"/>
          </a:p>
        </p:txBody>
      </p:sp>
      <p:sp>
        <p:nvSpPr>
          <p:cNvPr id="37914" name="Text Box 31"/>
          <p:cNvSpPr txBox="1">
            <a:spLocks noChangeArrowheads="1"/>
          </p:cNvSpPr>
          <p:nvPr/>
        </p:nvSpPr>
        <p:spPr bwMode="auto">
          <a:xfrm>
            <a:off x="4787900" y="3573463"/>
            <a:ext cx="1728788"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chemeClr val="accent2"/>
                </a:solidFill>
              </a:rPr>
              <a:t>c/Inh. del COMPLEJO II</a:t>
            </a:r>
            <a:r>
              <a:rPr lang="es-ES" altLang="es-AR"/>
              <a:t> </a:t>
            </a:r>
          </a:p>
        </p:txBody>
      </p:sp>
      <p:sp>
        <p:nvSpPr>
          <p:cNvPr id="37915" name="Text Box 32"/>
          <p:cNvSpPr txBox="1">
            <a:spLocks noChangeArrowheads="1"/>
          </p:cNvSpPr>
          <p:nvPr/>
        </p:nvSpPr>
        <p:spPr bwMode="auto">
          <a:xfrm>
            <a:off x="4643438" y="1700213"/>
            <a:ext cx="1728787"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chemeClr val="accent2"/>
                </a:solidFill>
              </a:rPr>
              <a:t>c/Inh. del COMPLEJO I</a:t>
            </a:r>
            <a:r>
              <a:rPr lang="es-ES" altLang="es-AR"/>
              <a:t> </a:t>
            </a:r>
          </a:p>
        </p:txBody>
      </p:sp>
      <p:sp>
        <p:nvSpPr>
          <p:cNvPr id="37916" name="Text Box 33"/>
          <p:cNvSpPr txBox="1">
            <a:spLocks noChangeArrowheads="1"/>
          </p:cNvSpPr>
          <p:nvPr/>
        </p:nvSpPr>
        <p:spPr bwMode="auto">
          <a:xfrm>
            <a:off x="431800" y="3538538"/>
            <a:ext cx="13319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rgbClr val="0000FF"/>
                </a:solidFill>
              </a:rPr>
              <a:t>Sin Inhibidor</a:t>
            </a:r>
            <a:endParaRPr lang="es-ES" altLang="es-AR">
              <a:solidFill>
                <a:srgbClr val="0000FF"/>
              </a:solidFill>
            </a:endParaRPr>
          </a:p>
        </p:txBody>
      </p:sp>
      <p:sp>
        <p:nvSpPr>
          <p:cNvPr id="37917" name="Text Box 34"/>
          <p:cNvSpPr txBox="1">
            <a:spLocks noChangeArrowheads="1"/>
          </p:cNvSpPr>
          <p:nvPr/>
        </p:nvSpPr>
        <p:spPr bwMode="auto">
          <a:xfrm>
            <a:off x="3276600" y="4797425"/>
            <a:ext cx="2592388" cy="376238"/>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rgbClr val="0000FF"/>
                </a:solidFill>
              </a:rPr>
              <a:t>C/ DESACOPLANTES</a:t>
            </a:r>
            <a:endParaRPr lang="es-ES" altLang="es-AR">
              <a:solidFill>
                <a:srgbClr val="0000FF"/>
              </a:solidFill>
            </a:endParaRPr>
          </a:p>
        </p:txBody>
      </p:sp>
      <p:sp>
        <p:nvSpPr>
          <p:cNvPr id="37918" name="Text Box 35"/>
          <p:cNvSpPr txBox="1">
            <a:spLocks noChangeArrowheads="1"/>
          </p:cNvSpPr>
          <p:nvPr/>
        </p:nvSpPr>
        <p:spPr bwMode="auto">
          <a:xfrm>
            <a:off x="4787900" y="3573463"/>
            <a:ext cx="1728788"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rgbClr val="0000FF"/>
                </a:solidFill>
              </a:rPr>
              <a:t>c/Inh. del COMPLEJO II</a:t>
            </a:r>
            <a:r>
              <a:rPr lang="es-ES" altLang="es-AR">
                <a:solidFill>
                  <a:srgbClr val="0000FF"/>
                </a:solidFill>
              </a:rPr>
              <a:t> </a:t>
            </a:r>
          </a:p>
        </p:txBody>
      </p:sp>
      <p:sp>
        <p:nvSpPr>
          <p:cNvPr id="37919" name="Text Box 36"/>
          <p:cNvSpPr txBox="1">
            <a:spLocks noChangeArrowheads="1"/>
          </p:cNvSpPr>
          <p:nvPr/>
        </p:nvSpPr>
        <p:spPr bwMode="auto">
          <a:xfrm>
            <a:off x="4643438" y="1700213"/>
            <a:ext cx="1728787"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a:solidFill>
                  <a:srgbClr val="0000FF"/>
                </a:solidFill>
              </a:rPr>
              <a:t>c/Inh. del COMPLEJO I</a:t>
            </a:r>
            <a:r>
              <a:rPr lang="es-ES" altLang="es-AR">
                <a:solidFill>
                  <a:srgbClr val="0000FF"/>
                </a:solidFill>
              </a:rPr>
              <a:t> </a:t>
            </a:r>
          </a:p>
        </p:txBody>
      </p:sp>
    </p:spTree>
    <p:extLst>
      <p:ext uri="{BB962C8B-B14F-4D97-AF65-F5344CB8AC3E}">
        <p14:creationId xmlns:p14="http://schemas.microsoft.com/office/powerpoint/2010/main" val="76138780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4"/>
          <p:cNvSpPr>
            <a:spLocks noChangeArrowheads="1"/>
          </p:cNvSpPr>
          <p:nvPr/>
        </p:nvSpPr>
        <p:spPr bwMode="auto">
          <a:xfrm>
            <a:off x="468313" y="1125538"/>
            <a:ext cx="3598862" cy="647700"/>
          </a:xfrm>
          <a:prstGeom prst="rect">
            <a:avLst/>
          </a:prstGeom>
          <a:solidFill>
            <a:schemeClr val="bg1"/>
          </a:solidFill>
          <a:ln w="9525">
            <a:solidFill>
              <a:schemeClr val="accent2"/>
            </a:solidFill>
            <a:miter lim="800000"/>
            <a:headEnd/>
            <a:tailEnd/>
          </a:ln>
        </p:spPr>
        <p:txBody>
          <a:bodyPr/>
          <a:lstStyle>
            <a:lvl1pPr marL="342900" indent="-342900"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buFontTx/>
              <a:buChar char="•"/>
            </a:pPr>
            <a:r>
              <a:rPr lang="es-ES" altLang="es-AR" sz="2800"/>
              <a:t>Sustrato:</a:t>
            </a:r>
            <a:r>
              <a:rPr lang="es-ES" altLang="es-AR" sz="2800" u="sng"/>
              <a:t> FADH2</a:t>
            </a:r>
          </a:p>
          <a:p>
            <a:pPr eaLnBrk="1" hangingPunct="1">
              <a:spcBef>
                <a:spcPct val="20000"/>
              </a:spcBef>
            </a:pPr>
            <a:r>
              <a:rPr lang="es-ES" altLang="es-AR" sz="2800" baseline="30000"/>
              <a:t>	</a:t>
            </a:r>
          </a:p>
          <a:p>
            <a:pPr eaLnBrk="1" hangingPunct="1">
              <a:spcBef>
                <a:spcPct val="20000"/>
              </a:spcBef>
            </a:pPr>
            <a:endParaRPr lang="es-ES" altLang="es-AR" sz="2800" baseline="30000"/>
          </a:p>
          <a:p>
            <a:pPr eaLnBrk="1" hangingPunct="1">
              <a:spcBef>
                <a:spcPct val="20000"/>
              </a:spcBef>
            </a:pPr>
            <a:endParaRPr lang="es-ES" altLang="es-AR" sz="2800"/>
          </a:p>
        </p:txBody>
      </p:sp>
      <p:sp>
        <p:nvSpPr>
          <p:cNvPr id="38915" name="Text Box 6"/>
          <p:cNvSpPr txBox="1">
            <a:spLocks noChangeArrowheads="1"/>
          </p:cNvSpPr>
          <p:nvPr/>
        </p:nvSpPr>
        <p:spPr bwMode="auto">
          <a:xfrm>
            <a:off x="1042988" y="3284538"/>
            <a:ext cx="1296987" cy="466725"/>
          </a:xfrm>
          <a:prstGeom prst="rect">
            <a:avLst/>
          </a:prstGeom>
          <a:solidFill>
            <a:schemeClr val="bg1"/>
          </a:solidFill>
          <a:ln w="9525">
            <a:solidFill>
              <a:schemeClr val="accent2"/>
            </a:solidFill>
            <a:miter lim="800000"/>
            <a:headEnd/>
            <a:tailEnd/>
          </a:ln>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sz="2400" b="1"/>
              <a:t>P/O = 2</a:t>
            </a:r>
          </a:p>
        </p:txBody>
      </p:sp>
      <p:sp>
        <p:nvSpPr>
          <p:cNvPr id="38916" name="Text Box 7"/>
          <p:cNvSpPr txBox="1">
            <a:spLocks noChangeArrowheads="1"/>
          </p:cNvSpPr>
          <p:nvPr/>
        </p:nvSpPr>
        <p:spPr bwMode="auto">
          <a:xfrm>
            <a:off x="4643438" y="836613"/>
            <a:ext cx="1728787"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b="1">
                <a:solidFill>
                  <a:schemeClr val="accent2"/>
                </a:solidFill>
              </a:rPr>
              <a:t>c/Inh. del COMPLEJO I</a:t>
            </a:r>
            <a:r>
              <a:rPr lang="es-ES" altLang="es-AR"/>
              <a:t> </a:t>
            </a:r>
          </a:p>
        </p:txBody>
      </p:sp>
      <p:sp>
        <p:nvSpPr>
          <p:cNvPr id="38917" name="Text Box 8"/>
          <p:cNvSpPr txBox="1">
            <a:spLocks noChangeArrowheads="1"/>
          </p:cNvSpPr>
          <p:nvPr/>
        </p:nvSpPr>
        <p:spPr bwMode="auto">
          <a:xfrm>
            <a:off x="6804025" y="549275"/>
            <a:ext cx="1368425" cy="45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sz="2400" b="1"/>
              <a:t>P/O = 2</a:t>
            </a:r>
          </a:p>
        </p:txBody>
      </p:sp>
      <p:sp>
        <p:nvSpPr>
          <p:cNvPr id="38918" name="Text Box 10"/>
          <p:cNvSpPr txBox="1">
            <a:spLocks noChangeArrowheads="1"/>
          </p:cNvSpPr>
          <p:nvPr/>
        </p:nvSpPr>
        <p:spPr bwMode="auto">
          <a:xfrm>
            <a:off x="7019925" y="2133600"/>
            <a:ext cx="1223963" cy="45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sz="2400" b="1"/>
              <a:t>P/O = 0</a:t>
            </a:r>
          </a:p>
        </p:txBody>
      </p:sp>
      <p:sp>
        <p:nvSpPr>
          <p:cNvPr id="38919" name="Text Box 11"/>
          <p:cNvSpPr txBox="1">
            <a:spLocks noChangeArrowheads="1"/>
          </p:cNvSpPr>
          <p:nvPr/>
        </p:nvSpPr>
        <p:spPr bwMode="auto">
          <a:xfrm>
            <a:off x="3348038" y="3933825"/>
            <a:ext cx="2592387" cy="376238"/>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b="1">
                <a:solidFill>
                  <a:schemeClr val="accent2"/>
                </a:solidFill>
              </a:rPr>
              <a:t>C/ DESACOPLANTES</a:t>
            </a:r>
            <a:endParaRPr lang="es-ES" altLang="es-AR" b="1"/>
          </a:p>
        </p:txBody>
      </p:sp>
      <p:sp>
        <p:nvSpPr>
          <p:cNvPr id="38920" name="Text Box 12"/>
          <p:cNvSpPr txBox="1">
            <a:spLocks noChangeArrowheads="1"/>
          </p:cNvSpPr>
          <p:nvPr/>
        </p:nvSpPr>
        <p:spPr bwMode="auto">
          <a:xfrm>
            <a:off x="4140200" y="4868863"/>
            <a:ext cx="1439863" cy="466725"/>
          </a:xfrm>
          <a:prstGeom prst="rect">
            <a:avLst/>
          </a:prstGeom>
          <a:solidFill>
            <a:schemeClr val="bg1"/>
          </a:solidFill>
          <a:ln w="9525">
            <a:solidFill>
              <a:srgbClr val="F42B0A"/>
            </a:solidFill>
            <a:miter lim="800000"/>
            <a:headEnd/>
            <a:tailEnd/>
          </a:ln>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sz="2400" b="1"/>
              <a:t>P/O = 0</a:t>
            </a:r>
          </a:p>
        </p:txBody>
      </p:sp>
      <p:sp>
        <p:nvSpPr>
          <p:cNvPr id="38921" name="Line 13"/>
          <p:cNvSpPr>
            <a:spLocks noChangeShapeType="1"/>
          </p:cNvSpPr>
          <p:nvPr/>
        </p:nvSpPr>
        <p:spPr bwMode="auto">
          <a:xfrm>
            <a:off x="1692275" y="1844675"/>
            <a:ext cx="0" cy="1079500"/>
          </a:xfrm>
          <a:prstGeom prst="line">
            <a:avLst/>
          </a:prstGeom>
          <a:noFill/>
          <a:ln w="444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38922" name="Text Box 14"/>
          <p:cNvSpPr txBox="1">
            <a:spLocks noChangeArrowheads="1"/>
          </p:cNvSpPr>
          <p:nvPr/>
        </p:nvSpPr>
        <p:spPr bwMode="auto">
          <a:xfrm>
            <a:off x="431800" y="2060575"/>
            <a:ext cx="13319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a:solidFill>
                  <a:schemeClr val="accent2"/>
                </a:solidFill>
              </a:rPr>
              <a:t>Sin Inhibidor</a:t>
            </a:r>
          </a:p>
        </p:txBody>
      </p:sp>
      <p:sp>
        <p:nvSpPr>
          <p:cNvPr id="38923" name="Text Box 15"/>
          <p:cNvSpPr txBox="1">
            <a:spLocks noChangeArrowheads="1"/>
          </p:cNvSpPr>
          <p:nvPr/>
        </p:nvSpPr>
        <p:spPr bwMode="auto">
          <a:xfrm>
            <a:off x="1835150" y="1916113"/>
            <a:ext cx="576263"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a:solidFill>
                  <a:srgbClr val="F42B0A"/>
                </a:solidFill>
              </a:rPr>
              <a:t>e</a:t>
            </a:r>
            <a:r>
              <a:rPr lang="es-ES" altLang="es-AR" b="1" baseline="30000">
                <a:solidFill>
                  <a:srgbClr val="F42B0A"/>
                </a:solidFill>
              </a:rPr>
              <a:t>- </a:t>
            </a:r>
            <a:r>
              <a:rPr lang="es-ES" altLang="es-AR" b="1">
                <a:solidFill>
                  <a:srgbClr val="F42B0A"/>
                </a:solidFill>
              </a:rPr>
              <a:t>e</a:t>
            </a:r>
            <a:r>
              <a:rPr lang="es-ES" altLang="es-AR" b="1" baseline="30000">
                <a:solidFill>
                  <a:srgbClr val="F42B0A"/>
                </a:solidFill>
              </a:rPr>
              <a:t>-</a:t>
            </a:r>
            <a:r>
              <a:rPr lang="es-ES" altLang="es-AR" b="1">
                <a:solidFill>
                  <a:srgbClr val="F42B0A"/>
                </a:solidFill>
              </a:rPr>
              <a:t> e</a:t>
            </a:r>
            <a:r>
              <a:rPr lang="es-ES" altLang="es-AR" b="1" baseline="30000">
                <a:solidFill>
                  <a:srgbClr val="F42B0A"/>
                </a:solidFill>
              </a:rPr>
              <a:t>-</a:t>
            </a:r>
            <a:endParaRPr lang="es-ES" altLang="es-AR" b="1">
              <a:solidFill>
                <a:srgbClr val="F42B0A"/>
              </a:solidFill>
            </a:endParaRPr>
          </a:p>
        </p:txBody>
      </p:sp>
      <p:sp>
        <p:nvSpPr>
          <p:cNvPr id="38924" name="Text Box 16"/>
          <p:cNvSpPr txBox="1">
            <a:spLocks noChangeArrowheads="1"/>
          </p:cNvSpPr>
          <p:nvPr/>
        </p:nvSpPr>
        <p:spPr bwMode="auto">
          <a:xfrm>
            <a:off x="4716463" y="2205038"/>
            <a:ext cx="1728787"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b="1">
                <a:solidFill>
                  <a:schemeClr val="accent2"/>
                </a:solidFill>
              </a:rPr>
              <a:t>c/Inh. del COMPLEJO II</a:t>
            </a:r>
            <a:r>
              <a:rPr lang="es-ES" altLang="es-AR"/>
              <a:t> </a:t>
            </a:r>
          </a:p>
        </p:txBody>
      </p:sp>
      <p:sp>
        <p:nvSpPr>
          <p:cNvPr id="38925" name="Line 17"/>
          <p:cNvSpPr>
            <a:spLocks noChangeShapeType="1"/>
          </p:cNvSpPr>
          <p:nvPr/>
        </p:nvSpPr>
        <p:spPr bwMode="auto">
          <a:xfrm flipV="1">
            <a:off x="4211638" y="1341438"/>
            <a:ext cx="360362" cy="142875"/>
          </a:xfrm>
          <a:prstGeom prst="line">
            <a:avLst/>
          </a:prstGeom>
          <a:noFill/>
          <a:ln w="444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38926" name="Line 18"/>
          <p:cNvSpPr>
            <a:spLocks noChangeShapeType="1"/>
          </p:cNvSpPr>
          <p:nvPr/>
        </p:nvSpPr>
        <p:spPr bwMode="auto">
          <a:xfrm>
            <a:off x="4067175" y="2060575"/>
            <a:ext cx="433388" cy="504825"/>
          </a:xfrm>
          <a:prstGeom prst="line">
            <a:avLst/>
          </a:prstGeom>
          <a:noFill/>
          <a:ln w="444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38927" name="Line 19"/>
          <p:cNvSpPr>
            <a:spLocks noChangeShapeType="1"/>
          </p:cNvSpPr>
          <p:nvPr/>
        </p:nvSpPr>
        <p:spPr bwMode="auto">
          <a:xfrm>
            <a:off x="3635375" y="1989138"/>
            <a:ext cx="0" cy="1655762"/>
          </a:xfrm>
          <a:prstGeom prst="line">
            <a:avLst/>
          </a:prstGeom>
          <a:noFill/>
          <a:ln w="444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38928" name="Text Box 21"/>
          <p:cNvSpPr txBox="1">
            <a:spLocks noChangeArrowheads="1"/>
          </p:cNvSpPr>
          <p:nvPr/>
        </p:nvSpPr>
        <p:spPr bwMode="auto">
          <a:xfrm>
            <a:off x="6659563" y="1196975"/>
            <a:ext cx="2089150" cy="376238"/>
          </a:xfrm>
          <a:prstGeom prst="rect">
            <a:avLst/>
          </a:prstGeom>
          <a:noFill/>
          <a:ln w="9525">
            <a:solidFill>
              <a:srgbClr val="F42B0A"/>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a:solidFill>
                  <a:srgbClr val="F42B0A"/>
                </a:solidFill>
              </a:rPr>
              <a:t>e</a:t>
            </a:r>
            <a:r>
              <a:rPr lang="es-ES" altLang="es-AR" b="1" baseline="30000">
                <a:solidFill>
                  <a:srgbClr val="F42B0A"/>
                </a:solidFill>
              </a:rPr>
              <a:t>-   </a:t>
            </a:r>
            <a:r>
              <a:rPr lang="es-ES" altLang="es-AR" b="1">
                <a:solidFill>
                  <a:srgbClr val="F42B0A"/>
                </a:solidFill>
              </a:rPr>
              <a:t>e</a:t>
            </a:r>
            <a:r>
              <a:rPr lang="es-ES" altLang="es-AR" b="1" baseline="30000">
                <a:solidFill>
                  <a:srgbClr val="F42B0A"/>
                </a:solidFill>
              </a:rPr>
              <a:t>-   </a:t>
            </a:r>
            <a:r>
              <a:rPr lang="es-ES" altLang="es-AR" b="1">
                <a:solidFill>
                  <a:srgbClr val="F42B0A"/>
                </a:solidFill>
              </a:rPr>
              <a:t>e</a:t>
            </a:r>
            <a:r>
              <a:rPr lang="es-ES" altLang="es-AR" b="1" baseline="30000">
                <a:solidFill>
                  <a:srgbClr val="F42B0A"/>
                </a:solidFill>
              </a:rPr>
              <a:t>-</a:t>
            </a:r>
            <a:r>
              <a:rPr lang="es-ES" altLang="es-AR" b="1">
                <a:solidFill>
                  <a:srgbClr val="F42B0A"/>
                </a:solidFill>
              </a:rPr>
              <a:t> </a:t>
            </a:r>
            <a:r>
              <a:rPr lang="es-ES" altLang="es-AR" b="1"/>
              <a:t>(Q al O2)</a:t>
            </a:r>
          </a:p>
        </p:txBody>
      </p:sp>
      <p:grpSp>
        <p:nvGrpSpPr>
          <p:cNvPr id="38929" name="Group 25"/>
          <p:cNvGrpSpPr>
            <a:grpSpLocks/>
          </p:cNvGrpSpPr>
          <p:nvPr/>
        </p:nvGrpSpPr>
        <p:grpSpPr bwMode="auto">
          <a:xfrm>
            <a:off x="6804025" y="2781300"/>
            <a:ext cx="2089150" cy="792163"/>
            <a:chOff x="4286" y="1752"/>
            <a:chExt cx="1316" cy="499"/>
          </a:xfrm>
        </p:grpSpPr>
        <p:sp>
          <p:nvSpPr>
            <p:cNvPr id="38946" name="Text Box 22"/>
            <p:cNvSpPr txBox="1">
              <a:spLocks noChangeArrowheads="1"/>
            </p:cNvSpPr>
            <p:nvPr/>
          </p:nvSpPr>
          <p:spPr bwMode="auto">
            <a:xfrm>
              <a:off x="4286" y="1842"/>
              <a:ext cx="1316" cy="237"/>
            </a:xfrm>
            <a:prstGeom prst="rect">
              <a:avLst/>
            </a:prstGeom>
            <a:noFill/>
            <a:ln w="9525">
              <a:solidFill>
                <a:srgbClr val="F42B0A"/>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a:solidFill>
                    <a:srgbClr val="F42B0A"/>
                  </a:solidFill>
                </a:rPr>
                <a:t>e</a:t>
              </a:r>
              <a:r>
                <a:rPr lang="es-ES" altLang="es-AR" b="1" baseline="30000">
                  <a:solidFill>
                    <a:srgbClr val="F42B0A"/>
                  </a:solidFill>
                </a:rPr>
                <a:t>-   </a:t>
              </a:r>
              <a:r>
                <a:rPr lang="es-ES" altLang="es-AR" b="1">
                  <a:solidFill>
                    <a:srgbClr val="F42B0A"/>
                  </a:solidFill>
                </a:rPr>
                <a:t>e</a:t>
              </a:r>
              <a:r>
                <a:rPr lang="es-ES" altLang="es-AR" b="1" baseline="30000">
                  <a:solidFill>
                    <a:srgbClr val="F42B0A"/>
                  </a:solidFill>
                </a:rPr>
                <a:t>-   </a:t>
              </a:r>
              <a:r>
                <a:rPr lang="es-ES" altLang="es-AR" b="1">
                  <a:solidFill>
                    <a:srgbClr val="F42B0A"/>
                  </a:solidFill>
                </a:rPr>
                <a:t>e</a:t>
              </a:r>
              <a:r>
                <a:rPr lang="es-ES" altLang="es-AR" b="1" baseline="30000">
                  <a:solidFill>
                    <a:srgbClr val="F42B0A"/>
                  </a:solidFill>
                </a:rPr>
                <a:t>-</a:t>
              </a:r>
              <a:r>
                <a:rPr lang="es-ES" altLang="es-AR" b="1">
                  <a:solidFill>
                    <a:srgbClr val="F42B0A"/>
                  </a:solidFill>
                </a:rPr>
                <a:t> </a:t>
              </a:r>
              <a:r>
                <a:rPr lang="es-ES" altLang="es-AR" b="1"/>
                <a:t>(Q al O2)</a:t>
              </a:r>
            </a:p>
          </p:txBody>
        </p:sp>
        <p:sp>
          <p:nvSpPr>
            <p:cNvPr id="38947" name="Line 23"/>
            <p:cNvSpPr>
              <a:spLocks noChangeShapeType="1"/>
            </p:cNvSpPr>
            <p:nvPr/>
          </p:nvSpPr>
          <p:spPr bwMode="auto">
            <a:xfrm flipH="1">
              <a:off x="4422" y="1752"/>
              <a:ext cx="771" cy="499"/>
            </a:xfrm>
            <a:prstGeom prst="line">
              <a:avLst/>
            </a:prstGeom>
            <a:noFill/>
            <a:ln w="41275">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sp>
          <p:nvSpPr>
            <p:cNvPr id="38948" name="Line 24"/>
            <p:cNvSpPr>
              <a:spLocks noChangeShapeType="1"/>
            </p:cNvSpPr>
            <p:nvPr/>
          </p:nvSpPr>
          <p:spPr bwMode="auto">
            <a:xfrm>
              <a:off x="4468" y="1752"/>
              <a:ext cx="725" cy="499"/>
            </a:xfrm>
            <a:prstGeom prst="line">
              <a:avLst/>
            </a:prstGeom>
            <a:noFill/>
            <a:ln w="44450">
              <a:solidFill>
                <a:schemeClr val="tx1"/>
              </a:solidFill>
              <a:round/>
              <a:headEnd/>
              <a:tailEnd/>
            </a:ln>
            <a:extLst>
              <a:ext uri="{909E8E84-426E-40DD-AFC4-6F175D3DCCD1}">
                <a14:hiddenFill xmlns:a14="http://schemas.microsoft.com/office/drawing/2010/main">
                  <a:noFill/>
                </a14:hiddenFill>
              </a:ext>
            </a:extLst>
          </p:spPr>
          <p:txBody>
            <a:bodyPr/>
            <a:lstStyle/>
            <a:p>
              <a:endParaRPr lang="es-AR"/>
            </a:p>
          </p:txBody>
        </p:sp>
      </p:grpSp>
      <p:sp>
        <p:nvSpPr>
          <p:cNvPr id="38930" name="Line 26"/>
          <p:cNvSpPr>
            <a:spLocks noChangeShapeType="1"/>
          </p:cNvSpPr>
          <p:nvPr/>
        </p:nvSpPr>
        <p:spPr bwMode="auto">
          <a:xfrm>
            <a:off x="4643438" y="4365625"/>
            <a:ext cx="0" cy="3587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38931" name="Text Box 27"/>
          <p:cNvSpPr txBox="1">
            <a:spLocks noChangeArrowheads="1"/>
          </p:cNvSpPr>
          <p:nvPr/>
        </p:nvSpPr>
        <p:spPr bwMode="auto">
          <a:xfrm>
            <a:off x="3995738" y="5589588"/>
            <a:ext cx="2232025" cy="650875"/>
          </a:xfrm>
          <a:prstGeom prst="rect">
            <a:avLst/>
          </a:prstGeom>
          <a:noFill/>
          <a:ln w="9525">
            <a:solidFill>
              <a:srgbClr val="F42B0A"/>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a:solidFill>
                  <a:srgbClr val="F42B0A"/>
                </a:solidFill>
              </a:rPr>
              <a:t>e</a:t>
            </a:r>
            <a:r>
              <a:rPr lang="es-ES" altLang="es-AR" b="1" baseline="30000">
                <a:solidFill>
                  <a:srgbClr val="F42B0A"/>
                </a:solidFill>
              </a:rPr>
              <a:t>-   </a:t>
            </a:r>
            <a:r>
              <a:rPr lang="es-ES" altLang="es-AR" b="1">
                <a:solidFill>
                  <a:srgbClr val="F42B0A"/>
                </a:solidFill>
              </a:rPr>
              <a:t>e</a:t>
            </a:r>
            <a:r>
              <a:rPr lang="es-ES" altLang="es-AR" b="1" baseline="30000">
                <a:solidFill>
                  <a:srgbClr val="F42B0A"/>
                </a:solidFill>
              </a:rPr>
              <a:t>-   </a:t>
            </a:r>
            <a:r>
              <a:rPr lang="es-ES" altLang="es-AR" b="1">
                <a:solidFill>
                  <a:srgbClr val="F42B0A"/>
                </a:solidFill>
              </a:rPr>
              <a:t>e</a:t>
            </a:r>
            <a:r>
              <a:rPr lang="es-ES" altLang="es-AR" b="1" baseline="30000">
                <a:solidFill>
                  <a:srgbClr val="F42B0A"/>
                </a:solidFill>
              </a:rPr>
              <a:t>-</a:t>
            </a:r>
            <a:r>
              <a:rPr lang="es-ES" altLang="es-AR" b="1">
                <a:solidFill>
                  <a:srgbClr val="F42B0A"/>
                </a:solidFill>
              </a:rPr>
              <a:t> e-   e-   e-</a:t>
            </a:r>
            <a:r>
              <a:rPr lang="es-ES" altLang="es-AR"/>
              <a:t> </a:t>
            </a:r>
            <a:r>
              <a:rPr lang="es-ES" altLang="es-AR" b="1">
                <a:solidFill>
                  <a:srgbClr val="F42B0A"/>
                </a:solidFill>
              </a:rPr>
              <a:t>e-   e-   e-</a:t>
            </a:r>
            <a:r>
              <a:rPr lang="es-ES" altLang="es-AR"/>
              <a:t> </a:t>
            </a:r>
            <a:r>
              <a:rPr lang="es-ES" altLang="es-AR" b="1"/>
              <a:t>(Q al O2)</a:t>
            </a:r>
          </a:p>
        </p:txBody>
      </p:sp>
      <p:sp>
        <p:nvSpPr>
          <p:cNvPr id="38932" name="AutoShape 28"/>
          <p:cNvSpPr>
            <a:spLocks/>
          </p:cNvSpPr>
          <p:nvPr/>
        </p:nvSpPr>
        <p:spPr bwMode="auto">
          <a:xfrm>
            <a:off x="6588125" y="2133600"/>
            <a:ext cx="144463" cy="1223963"/>
          </a:xfrm>
          <a:prstGeom prst="leftBrace">
            <a:avLst>
              <a:gd name="adj1" fmla="val 70604"/>
              <a:gd name="adj2" fmla="val 50000"/>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s-PE" altLang="es-AR"/>
          </a:p>
        </p:txBody>
      </p:sp>
      <p:sp>
        <p:nvSpPr>
          <p:cNvPr id="38933" name="AutoShape 29"/>
          <p:cNvSpPr>
            <a:spLocks/>
          </p:cNvSpPr>
          <p:nvPr/>
        </p:nvSpPr>
        <p:spPr bwMode="auto">
          <a:xfrm>
            <a:off x="6443663" y="476250"/>
            <a:ext cx="144462" cy="1368425"/>
          </a:xfrm>
          <a:prstGeom prst="leftBrace">
            <a:avLst>
              <a:gd name="adj1" fmla="val 78938"/>
              <a:gd name="adj2" fmla="val 50000"/>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s-PE" altLang="es-AR"/>
          </a:p>
        </p:txBody>
      </p:sp>
      <p:sp>
        <p:nvSpPr>
          <p:cNvPr id="38934" name="Text Box 30"/>
          <p:cNvSpPr txBox="1">
            <a:spLocks noChangeArrowheads="1"/>
          </p:cNvSpPr>
          <p:nvPr/>
        </p:nvSpPr>
        <p:spPr bwMode="auto">
          <a:xfrm>
            <a:off x="4643438" y="836613"/>
            <a:ext cx="1728787"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b="1">
                <a:solidFill>
                  <a:schemeClr val="accent2"/>
                </a:solidFill>
              </a:rPr>
              <a:t>c/Inh. del COMPLEJO I</a:t>
            </a:r>
            <a:r>
              <a:rPr lang="es-ES" altLang="es-AR"/>
              <a:t> </a:t>
            </a:r>
          </a:p>
        </p:txBody>
      </p:sp>
      <p:sp>
        <p:nvSpPr>
          <p:cNvPr id="38935" name="Text Box 31"/>
          <p:cNvSpPr txBox="1">
            <a:spLocks noChangeArrowheads="1"/>
          </p:cNvSpPr>
          <p:nvPr/>
        </p:nvSpPr>
        <p:spPr bwMode="auto">
          <a:xfrm>
            <a:off x="4716463" y="2205038"/>
            <a:ext cx="1728787"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b="1">
                <a:solidFill>
                  <a:schemeClr val="accent2"/>
                </a:solidFill>
              </a:rPr>
              <a:t>c/Inh. del COMPLEJO II</a:t>
            </a:r>
            <a:r>
              <a:rPr lang="es-ES" altLang="es-AR"/>
              <a:t> </a:t>
            </a:r>
          </a:p>
        </p:txBody>
      </p:sp>
      <p:sp>
        <p:nvSpPr>
          <p:cNvPr id="38936" name="Text Box 32"/>
          <p:cNvSpPr txBox="1">
            <a:spLocks noChangeArrowheads="1"/>
          </p:cNvSpPr>
          <p:nvPr/>
        </p:nvSpPr>
        <p:spPr bwMode="auto">
          <a:xfrm>
            <a:off x="3348038" y="3933825"/>
            <a:ext cx="2592387" cy="376238"/>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b="1">
                <a:solidFill>
                  <a:schemeClr val="accent2"/>
                </a:solidFill>
              </a:rPr>
              <a:t>C/ DESACOPLANTES</a:t>
            </a:r>
            <a:endParaRPr lang="es-ES" altLang="es-AR" b="1"/>
          </a:p>
        </p:txBody>
      </p:sp>
      <p:sp>
        <p:nvSpPr>
          <p:cNvPr id="38937" name="Text Box 33"/>
          <p:cNvSpPr txBox="1">
            <a:spLocks noChangeArrowheads="1"/>
          </p:cNvSpPr>
          <p:nvPr/>
        </p:nvSpPr>
        <p:spPr bwMode="auto">
          <a:xfrm>
            <a:off x="4643438" y="836613"/>
            <a:ext cx="1728787"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b="1">
                <a:solidFill>
                  <a:schemeClr val="accent2"/>
                </a:solidFill>
              </a:rPr>
              <a:t>c/Inh. del COMPLEJO I</a:t>
            </a:r>
            <a:r>
              <a:rPr lang="es-ES" altLang="es-AR"/>
              <a:t> </a:t>
            </a:r>
          </a:p>
        </p:txBody>
      </p:sp>
      <p:sp>
        <p:nvSpPr>
          <p:cNvPr id="38938" name="Text Box 34"/>
          <p:cNvSpPr txBox="1">
            <a:spLocks noChangeArrowheads="1"/>
          </p:cNvSpPr>
          <p:nvPr/>
        </p:nvSpPr>
        <p:spPr bwMode="auto">
          <a:xfrm>
            <a:off x="4716463" y="2205038"/>
            <a:ext cx="1728787"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b="1">
                <a:solidFill>
                  <a:schemeClr val="accent2"/>
                </a:solidFill>
              </a:rPr>
              <a:t>c/Inh. del COMPLEJO II</a:t>
            </a:r>
            <a:r>
              <a:rPr lang="es-ES" altLang="es-AR"/>
              <a:t> </a:t>
            </a:r>
          </a:p>
        </p:txBody>
      </p:sp>
      <p:sp>
        <p:nvSpPr>
          <p:cNvPr id="38939" name="Text Box 35"/>
          <p:cNvSpPr txBox="1">
            <a:spLocks noChangeArrowheads="1"/>
          </p:cNvSpPr>
          <p:nvPr/>
        </p:nvSpPr>
        <p:spPr bwMode="auto">
          <a:xfrm>
            <a:off x="431800" y="2060575"/>
            <a:ext cx="13319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a:solidFill>
                  <a:srgbClr val="0000FF"/>
                </a:solidFill>
              </a:rPr>
              <a:t>Sin Inhibidor</a:t>
            </a:r>
          </a:p>
        </p:txBody>
      </p:sp>
      <p:sp>
        <p:nvSpPr>
          <p:cNvPr id="38940" name="Text Box 36"/>
          <p:cNvSpPr txBox="1">
            <a:spLocks noChangeArrowheads="1"/>
          </p:cNvSpPr>
          <p:nvPr/>
        </p:nvSpPr>
        <p:spPr bwMode="auto">
          <a:xfrm>
            <a:off x="3348038" y="3933825"/>
            <a:ext cx="2592387" cy="376238"/>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b="1">
                <a:solidFill>
                  <a:srgbClr val="0000FF"/>
                </a:solidFill>
              </a:rPr>
              <a:t>C/ DESACOPLANTES</a:t>
            </a:r>
          </a:p>
        </p:txBody>
      </p:sp>
      <p:sp>
        <p:nvSpPr>
          <p:cNvPr id="38941" name="Text Box 37"/>
          <p:cNvSpPr txBox="1">
            <a:spLocks noChangeArrowheads="1"/>
          </p:cNvSpPr>
          <p:nvPr/>
        </p:nvSpPr>
        <p:spPr bwMode="auto">
          <a:xfrm>
            <a:off x="4643438" y="836613"/>
            <a:ext cx="1728787"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b="1">
                <a:solidFill>
                  <a:srgbClr val="0000FF"/>
                </a:solidFill>
              </a:rPr>
              <a:t>c/Inh. del COMPLEJO I</a:t>
            </a:r>
            <a:r>
              <a:rPr lang="es-ES" altLang="es-AR">
                <a:solidFill>
                  <a:srgbClr val="0000FF"/>
                </a:solidFill>
              </a:rPr>
              <a:t> </a:t>
            </a:r>
          </a:p>
        </p:txBody>
      </p:sp>
      <p:sp>
        <p:nvSpPr>
          <p:cNvPr id="38942" name="Text Box 38"/>
          <p:cNvSpPr txBox="1">
            <a:spLocks noChangeArrowheads="1"/>
          </p:cNvSpPr>
          <p:nvPr/>
        </p:nvSpPr>
        <p:spPr bwMode="auto">
          <a:xfrm>
            <a:off x="4716463" y="2205038"/>
            <a:ext cx="1728787" cy="6508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pPr>
            <a:r>
              <a:rPr lang="es-ES" altLang="es-AR" b="1">
                <a:solidFill>
                  <a:srgbClr val="0000FF"/>
                </a:solidFill>
              </a:rPr>
              <a:t>c/Inh. del COMPLEJO II</a:t>
            </a:r>
            <a:r>
              <a:rPr lang="es-ES" altLang="es-AR">
                <a:solidFill>
                  <a:srgbClr val="0000FF"/>
                </a:solidFill>
              </a:rPr>
              <a:t> </a:t>
            </a:r>
          </a:p>
        </p:txBody>
      </p:sp>
    </p:spTree>
    <p:extLst>
      <p:ext uri="{BB962C8B-B14F-4D97-AF65-F5344CB8AC3E}">
        <p14:creationId xmlns:p14="http://schemas.microsoft.com/office/powerpoint/2010/main" val="293077880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marL="285750" indent="-285750">
              <a:spcBef>
                <a:spcPts val="0"/>
              </a:spcBef>
              <a:defRPr/>
            </a:pPr>
            <a:r>
              <a:rPr lang="es-MX" b="1" dirty="0" smtClean="0">
                <a:solidFill>
                  <a:prstClr val="black"/>
                </a:solidFill>
                <a:latin typeface="Calibri" panose="020F0502020204030204" pitchFamily="34" charset="0"/>
              </a:rPr>
              <a:t>Las </a:t>
            </a:r>
            <a:r>
              <a:rPr lang="es-MX" b="1" dirty="0">
                <a:solidFill>
                  <a:prstClr val="black"/>
                </a:solidFill>
                <a:latin typeface="Calibri" panose="020F0502020204030204" pitchFamily="34" charset="0"/>
              </a:rPr>
              <a:t>mitocondrias solo pueden oxidar al NADH y al FADH cuando hay una concentración suficiente de ADP  y Pi.</a:t>
            </a:r>
          </a:p>
          <a:p>
            <a:pPr fontAlgn="auto">
              <a:spcBef>
                <a:spcPts val="0"/>
              </a:spcBef>
              <a:spcAft>
                <a:spcPts val="0"/>
              </a:spcAft>
              <a:defRPr/>
            </a:pPr>
            <a:endParaRPr lang="es-MX" b="1" dirty="0">
              <a:solidFill>
                <a:prstClr val="black"/>
              </a:solidFill>
              <a:latin typeface="Calibri" panose="020F0502020204030204" pitchFamily="34" charset="0"/>
            </a:endParaRPr>
          </a:p>
          <a:p>
            <a:pPr marL="285750" indent="-285750">
              <a:spcBef>
                <a:spcPts val="0"/>
              </a:spcBef>
              <a:defRPr/>
            </a:pPr>
            <a:r>
              <a:rPr lang="es-MX" b="1" dirty="0">
                <a:solidFill>
                  <a:prstClr val="black"/>
                </a:solidFill>
                <a:latin typeface="Calibri" panose="020F0502020204030204" pitchFamily="34" charset="0"/>
              </a:rPr>
              <a:t>Cuando todo el ADP se transformó en ATP, disminuye el consumo de oxígeno y aumenta cuando se suministra ADP.</a:t>
            </a:r>
            <a:endParaRPr lang="es-AR" b="1" dirty="0">
              <a:solidFill>
                <a:prstClr val="black"/>
              </a:solidFill>
              <a:latin typeface="Calibri" panose="020F0502020204030204" pitchFamily="34" charset="0"/>
            </a:endParaRPr>
          </a:p>
          <a:p>
            <a:endParaRPr lang="es-AR" dirty="0">
              <a:latin typeface="Calibri" panose="020F0502020204030204" pitchFamily="34" charset="0"/>
            </a:endParaRPr>
          </a:p>
        </p:txBody>
      </p:sp>
      <p:sp>
        <p:nvSpPr>
          <p:cNvPr id="4" name="Rectangle 2"/>
          <p:cNvSpPr>
            <a:spLocks noGrp="1" noChangeArrowheads="1"/>
          </p:cNvSpPr>
          <p:nvPr>
            <p:ph type="title"/>
          </p:nvPr>
        </p:nvSpPr>
        <p:spPr>
          <a:gradFill rotWithShape="1">
            <a:gsLst>
              <a:gs pos="0">
                <a:srgbClr val="716E02"/>
              </a:gs>
              <a:gs pos="50000">
                <a:srgbClr val="F4EE04"/>
              </a:gs>
              <a:gs pos="100000">
                <a:srgbClr val="716E02"/>
              </a:gs>
            </a:gsLst>
            <a:lin ang="5400000" scaled="1"/>
          </a:gradFill>
          <a:ln>
            <a:solidFill>
              <a:schemeClr val="tx1"/>
            </a:solidFill>
            <a:miter lim="800000"/>
            <a:headEnd/>
            <a:tailEnd/>
          </a:ln>
        </p:spPr>
        <p:txBody>
          <a:bodyPr>
            <a:normAutofit/>
          </a:bodyPr>
          <a:lstStyle/>
          <a:p>
            <a:pPr eaLnBrk="1" hangingPunct="1"/>
            <a:r>
              <a:rPr lang="es-ES" altLang="es-AR" sz="3600" b="1" dirty="0" smtClean="0"/>
              <a:t>CONTROL RESPIRATORIO </a:t>
            </a:r>
            <a:endParaRPr lang="es-ES" altLang="es-AR" sz="3600" b="1" dirty="0" smtClean="0"/>
          </a:p>
        </p:txBody>
      </p:sp>
    </p:spTree>
    <p:extLst>
      <p:ext uri="{BB962C8B-B14F-4D97-AF65-F5344CB8AC3E}">
        <p14:creationId xmlns:p14="http://schemas.microsoft.com/office/powerpoint/2010/main" val="120694527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a:bodyPr>
          <a:lstStyle/>
          <a:p>
            <a:r>
              <a:rPr lang="es-AR" b="1" dirty="0" smtClean="0"/>
              <a:t>Otros sistemas de transporte electrónico</a:t>
            </a:r>
            <a:endParaRPr lang="es-AR" b="1" dirty="0"/>
          </a:p>
        </p:txBody>
      </p:sp>
      <p:sp>
        <p:nvSpPr>
          <p:cNvPr id="4" name="3 Subtítulo"/>
          <p:cNvSpPr>
            <a:spLocks noGrp="1"/>
          </p:cNvSpPr>
          <p:nvPr>
            <p:ph type="subTitle" idx="1"/>
          </p:nvPr>
        </p:nvSpPr>
        <p:spPr>
          <a:xfrm>
            <a:off x="1371600" y="4196680"/>
            <a:ext cx="6400800" cy="1752600"/>
          </a:xfrm>
        </p:spPr>
        <p:txBody>
          <a:bodyPr>
            <a:normAutofit/>
          </a:bodyPr>
          <a:lstStyle/>
          <a:p>
            <a:r>
              <a:rPr lang="es-AR" sz="3600" b="1" dirty="0" smtClean="0">
                <a:solidFill>
                  <a:srgbClr val="FF0000"/>
                </a:solidFill>
              </a:rPr>
              <a:t>Metabolismo de </a:t>
            </a:r>
            <a:r>
              <a:rPr lang="es-AR" sz="3600" b="1" dirty="0" err="1" smtClean="0">
                <a:solidFill>
                  <a:srgbClr val="FF0000"/>
                </a:solidFill>
              </a:rPr>
              <a:t>xenobióticos</a:t>
            </a:r>
            <a:endParaRPr lang="es-AR" sz="3600" b="1" dirty="0">
              <a:solidFill>
                <a:srgbClr val="FF0000"/>
              </a:solidFill>
            </a:endParaRPr>
          </a:p>
        </p:txBody>
      </p:sp>
    </p:spTree>
    <p:extLst>
      <p:ext uri="{BB962C8B-B14F-4D97-AF65-F5344CB8AC3E}">
        <p14:creationId xmlns:p14="http://schemas.microsoft.com/office/powerpoint/2010/main" val="329433511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20" name="Rectangle 4"/>
          <p:cNvSpPr>
            <a:spLocks noChangeArrowheads="1"/>
          </p:cNvSpPr>
          <p:nvPr/>
        </p:nvSpPr>
        <p:spPr bwMode="auto">
          <a:xfrm>
            <a:off x="468313" y="260350"/>
            <a:ext cx="8229600" cy="1143000"/>
          </a:xfrm>
          <a:prstGeom prst="rect">
            <a:avLst/>
          </a:prstGeom>
          <a:gradFill rotWithShape="1">
            <a:gsLst>
              <a:gs pos="0">
                <a:srgbClr val="716E02"/>
              </a:gs>
              <a:gs pos="50000">
                <a:srgbClr val="F4EE04"/>
              </a:gs>
              <a:gs pos="100000">
                <a:srgbClr val="716E02"/>
              </a:gs>
            </a:gsLst>
            <a:lin ang="5400000" scaled="1"/>
          </a:gradFill>
          <a:ln w="9525">
            <a:solidFill>
              <a:schemeClr val="tx1"/>
            </a:solidFill>
            <a:miter lim="800000"/>
            <a:headEnd/>
            <a:tailEnd/>
          </a:ln>
        </p:spPr>
        <p:txBody>
          <a:bodyPr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ES" altLang="es-AR" sz="3200" b="1" i="1" baseline="0">
                <a:solidFill>
                  <a:schemeClr val="tx2"/>
                </a:solidFill>
              </a:rPr>
              <a:t>OXIDASAS Y OXIGENASAS</a:t>
            </a:r>
          </a:p>
        </p:txBody>
      </p:sp>
      <p:sp>
        <p:nvSpPr>
          <p:cNvPr id="162821" name="Rectangle 5"/>
          <p:cNvSpPr>
            <a:spLocks noChangeArrowheads="1"/>
          </p:cNvSpPr>
          <p:nvPr/>
        </p:nvSpPr>
        <p:spPr bwMode="auto">
          <a:xfrm>
            <a:off x="468313" y="1484313"/>
            <a:ext cx="8229600" cy="2044700"/>
          </a:xfrm>
          <a:prstGeom prst="rect">
            <a:avLst/>
          </a:prstGeom>
          <a:solidFill>
            <a:srgbClr val="F5FA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20000"/>
              </a:spcBef>
              <a:buFontTx/>
              <a:buChar char="•"/>
            </a:pPr>
            <a:r>
              <a:rPr lang="es-ES" altLang="es-AR" sz="3200" baseline="0"/>
              <a:t>Localización: Microsomas y peroxisomas</a:t>
            </a:r>
          </a:p>
          <a:p>
            <a:pPr eaLnBrk="1" hangingPunct="1">
              <a:spcBef>
                <a:spcPct val="20000"/>
              </a:spcBef>
              <a:buFontTx/>
              <a:buChar char="•"/>
            </a:pPr>
            <a:r>
              <a:rPr lang="es-ES" altLang="es-AR" sz="3200" baseline="0"/>
              <a:t>No asociados a la producción de ATP</a:t>
            </a:r>
          </a:p>
          <a:p>
            <a:pPr eaLnBrk="1" hangingPunct="1">
              <a:spcBef>
                <a:spcPct val="20000"/>
              </a:spcBef>
              <a:buFontTx/>
              <a:buChar char="•"/>
            </a:pPr>
            <a:r>
              <a:rPr lang="es-ES" altLang="es-AR" sz="3200" baseline="0"/>
              <a:t>Usan O</a:t>
            </a:r>
            <a:r>
              <a:rPr lang="es-ES" altLang="es-AR" sz="3200"/>
              <a:t>2</a:t>
            </a:r>
            <a:r>
              <a:rPr lang="es-ES" altLang="es-AR" sz="3200" baseline="0"/>
              <a:t> como sustrato</a:t>
            </a:r>
          </a:p>
        </p:txBody>
      </p:sp>
      <p:grpSp>
        <p:nvGrpSpPr>
          <p:cNvPr id="2" name="Group 6"/>
          <p:cNvGrpSpPr>
            <a:grpSpLocks/>
          </p:cNvGrpSpPr>
          <p:nvPr/>
        </p:nvGrpSpPr>
        <p:grpSpPr bwMode="auto">
          <a:xfrm>
            <a:off x="971550" y="3644900"/>
            <a:ext cx="2305050" cy="1970088"/>
            <a:chOff x="612" y="2296"/>
            <a:chExt cx="1452" cy="1241"/>
          </a:xfrm>
        </p:grpSpPr>
        <p:sp>
          <p:nvSpPr>
            <p:cNvPr id="47124" name="Text Box 7"/>
            <p:cNvSpPr txBox="1">
              <a:spLocks noChangeArrowheads="1"/>
            </p:cNvSpPr>
            <p:nvPr/>
          </p:nvSpPr>
          <p:spPr bwMode="auto">
            <a:xfrm>
              <a:off x="612" y="2296"/>
              <a:ext cx="1452" cy="28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i="1" baseline="0"/>
                <a:t>OXIDASAS</a:t>
              </a:r>
            </a:p>
          </p:txBody>
        </p:sp>
        <p:sp>
          <p:nvSpPr>
            <p:cNvPr id="47125" name="Text Box 8"/>
            <p:cNvSpPr txBox="1">
              <a:spLocks noChangeArrowheads="1"/>
            </p:cNvSpPr>
            <p:nvPr/>
          </p:nvSpPr>
          <p:spPr bwMode="auto">
            <a:xfrm>
              <a:off x="612" y="3249"/>
              <a:ext cx="1406" cy="28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i="1" baseline="0"/>
                <a:t>OXIGENASAS</a:t>
              </a:r>
            </a:p>
          </p:txBody>
        </p:sp>
      </p:grpSp>
      <p:grpSp>
        <p:nvGrpSpPr>
          <p:cNvPr id="3" name="Group 9"/>
          <p:cNvGrpSpPr>
            <a:grpSpLocks/>
          </p:cNvGrpSpPr>
          <p:nvPr/>
        </p:nvGrpSpPr>
        <p:grpSpPr bwMode="auto">
          <a:xfrm>
            <a:off x="3492500" y="3500438"/>
            <a:ext cx="4392613" cy="611187"/>
            <a:chOff x="2200" y="2205"/>
            <a:chExt cx="2767" cy="385"/>
          </a:xfrm>
        </p:grpSpPr>
        <p:sp>
          <p:nvSpPr>
            <p:cNvPr id="47121" name="Line 10"/>
            <p:cNvSpPr>
              <a:spLocks noChangeShapeType="1"/>
            </p:cNvSpPr>
            <p:nvPr/>
          </p:nvSpPr>
          <p:spPr bwMode="auto">
            <a:xfrm>
              <a:off x="2200" y="2478"/>
              <a:ext cx="725"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47122" name="Text Box 11"/>
            <p:cNvSpPr txBox="1">
              <a:spLocks noChangeArrowheads="1"/>
            </p:cNvSpPr>
            <p:nvPr/>
          </p:nvSpPr>
          <p:spPr bwMode="auto">
            <a:xfrm>
              <a:off x="3198" y="2296"/>
              <a:ext cx="1769" cy="29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No incorporan O</a:t>
              </a:r>
              <a:r>
                <a:rPr lang="es-ES" altLang="es-AR" sz="2400" b="1"/>
                <a:t>2</a:t>
              </a:r>
              <a:endParaRPr lang="es-ES" altLang="es-AR" sz="2400" b="1" baseline="0"/>
            </a:p>
          </p:txBody>
        </p:sp>
        <p:sp>
          <p:nvSpPr>
            <p:cNvPr id="47123" name="Text Box 12"/>
            <p:cNvSpPr txBox="1">
              <a:spLocks noChangeArrowheads="1"/>
            </p:cNvSpPr>
            <p:nvPr/>
          </p:nvSpPr>
          <p:spPr bwMode="auto">
            <a:xfrm>
              <a:off x="2381" y="2205"/>
              <a:ext cx="54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Oxid.</a:t>
              </a:r>
            </a:p>
          </p:txBody>
        </p:sp>
      </p:grpSp>
      <p:grpSp>
        <p:nvGrpSpPr>
          <p:cNvPr id="4" name="Group 13"/>
          <p:cNvGrpSpPr>
            <a:grpSpLocks/>
          </p:cNvGrpSpPr>
          <p:nvPr/>
        </p:nvGrpSpPr>
        <p:grpSpPr bwMode="auto">
          <a:xfrm>
            <a:off x="3348038" y="4652963"/>
            <a:ext cx="2809875" cy="1693862"/>
            <a:chOff x="2109" y="2931"/>
            <a:chExt cx="1770" cy="1067"/>
          </a:xfrm>
        </p:grpSpPr>
        <p:sp>
          <p:nvSpPr>
            <p:cNvPr id="47117" name="Text Box 14"/>
            <p:cNvSpPr txBox="1">
              <a:spLocks noChangeArrowheads="1"/>
            </p:cNvSpPr>
            <p:nvPr/>
          </p:nvSpPr>
          <p:spPr bwMode="auto">
            <a:xfrm>
              <a:off x="2200" y="2931"/>
              <a:ext cx="1679" cy="250"/>
            </a:xfrm>
            <a:prstGeom prst="rect">
              <a:avLst/>
            </a:pr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i="1" baseline="0"/>
                <a:t>MONOXIGENASAS</a:t>
              </a:r>
            </a:p>
          </p:txBody>
        </p:sp>
        <p:sp>
          <p:nvSpPr>
            <p:cNvPr id="47118" name="Text Box 15"/>
            <p:cNvSpPr txBox="1">
              <a:spLocks noChangeArrowheads="1"/>
            </p:cNvSpPr>
            <p:nvPr/>
          </p:nvSpPr>
          <p:spPr bwMode="auto">
            <a:xfrm>
              <a:off x="2154" y="3748"/>
              <a:ext cx="1406" cy="250"/>
            </a:xfrm>
            <a:prstGeom prst="rect">
              <a:avLst/>
            </a:pr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i="1" baseline="0"/>
                <a:t>DIOXIGENASAS</a:t>
              </a:r>
            </a:p>
          </p:txBody>
        </p:sp>
        <p:sp>
          <p:nvSpPr>
            <p:cNvPr id="47119" name="Line 16"/>
            <p:cNvSpPr>
              <a:spLocks noChangeShapeType="1"/>
            </p:cNvSpPr>
            <p:nvPr/>
          </p:nvSpPr>
          <p:spPr bwMode="auto">
            <a:xfrm flipV="1">
              <a:off x="2109" y="3249"/>
              <a:ext cx="317" cy="181"/>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47120" name="Line 17"/>
            <p:cNvSpPr>
              <a:spLocks noChangeShapeType="1"/>
            </p:cNvSpPr>
            <p:nvPr/>
          </p:nvSpPr>
          <p:spPr bwMode="auto">
            <a:xfrm>
              <a:off x="2154" y="3521"/>
              <a:ext cx="182" cy="181"/>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grpSp>
      <p:grpSp>
        <p:nvGrpSpPr>
          <p:cNvPr id="5" name="Group 18"/>
          <p:cNvGrpSpPr>
            <a:grpSpLocks/>
          </p:cNvGrpSpPr>
          <p:nvPr/>
        </p:nvGrpSpPr>
        <p:grpSpPr bwMode="auto">
          <a:xfrm>
            <a:off x="6156325" y="4437063"/>
            <a:ext cx="2665413" cy="831850"/>
            <a:chOff x="3878" y="2795"/>
            <a:chExt cx="1679" cy="524"/>
          </a:xfrm>
        </p:grpSpPr>
        <p:sp>
          <p:nvSpPr>
            <p:cNvPr id="47115" name="Text Box 19"/>
            <p:cNvSpPr txBox="1">
              <a:spLocks noChangeArrowheads="1"/>
            </p:cNvSpPr>
            <p:nvPr/>
          </p:nvSpPr>
          <p:spPr bwMode="auto">
            <a:xfrm>
              <a:off x="4105" y="2795"/>
              <a:ext cx="1452" cy="52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Incorporan un átomo del O</a:t>
              </a:r>
              <a:r>
                <a:rPr lang="es-ES" altLang="es-AR" sz="2400" b="1"/>
                <a:t>2</a:t>
              </a:r>
              <a:endParaRPr lang="es-ES" altLang="es-AR" sz="2400" b="1" baseline="0"/>
            </a:p>
          </p:txBody>
        </p:sp>
        <p:sp>
          <p:nvSpPr>
            <p:cNvPr id="47116" name="Line 20"/>
            <p:cNvSpPr>
              <a:spLocks noChangeShapeType="1"/>
            </p:cNvSpPr>
            <p:nvPr/>
          </p:nvSpPr>
          <p:spPr bwMode="auto">
            <a:xfrm>
              <a:off x="3878" y="3067"/>
              <a:ext cx="181"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grpSp>
      <p:grpSp>
        <p:nvGrpSpPr>
          <p:cNvPr id="6" name="Group 21"/>
          <p:cNvGrpSpPr>
            <a:grpSpLocks/>
          </p:cNvGrpSpPr>
          <p:nvPr/>
        </p:nvGrpSpPr>
        <p:grpSpPr bwMode="auto">
          <a:xfrm>
            <a:off x="5724525" y="5661025"/>
            <a:ext cx="3097213" cy="831850"/>
            <a:chOff x="3606" y="3566"/>
            <a:chExt cx="1951" cy="524"/>
          </a:xfrm>
        </p:grpSpPr>
        <p:sp>
          <p:nvSpPr>
            <p:cNvPr id="47113" name="Text Box 22"/>
            <p:cNvSpPr txBox="1">
              <a:spLocks noChangeArrowheads="1"/>
            </p:cNvSpPr>
            <p:nvPr/>
          </p:nvSpPr>
          <p:spPr bwMode="auto">
            <a:xfrm>
              <a:off x="3878" y="3566"/>
              <a:ext cx="1679" cy="52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Incorporan los 2 átomos del O</a:t>
              </a:r>
              <a:r>
                <a:rPr lang="es-ES" altLang="es-AR" sz="2400" b="1"/>
                <a:t>2</a:t>
              </a:r>
              <a:endParaRPr lang="es-ES" altLang="es-AR" sz="2400" b="1" baseline="0"/>
            </a:p>
          </p:txBody>
        </p:sp>
        <p:sp>
          <p:nvSpPr>
            <p:cNvPr id="47114" name="Line 23"/>
            <p:cNvSpPr>
              <a:spLocks noChangeShapeType="1"/>
            </p:cNvSpPr>
            <p:nvPr/>
          </p:nvSpPr>
          <p:spPr bwMode="auto">
            <a:xfrm>
              <a:off x="3606" y="3838"/>
              <a:ext cx="227"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grpSp>
    </p:spTree>
    <p:extLst>
      <p:ext uri="{BB962C8B-B14F-4D97-AF65-F5344CB8AC3E}">
        <p14:creationId xmlns:p14="http://schemas.microsoft.com/office/powerpoint/2010/main" val="197904006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468313" y="260350"/>
            <a:ext cx="8229600" cy="1143000"/>
          </a:xfrm>
          <a:gradFill rotWithShape="1">
            <a:gsLst>
              <a:gs pos="0">
                <a:srgbClr val="716E02"/>
              </a:gs>
              <a:gs pos="50000">
                <a:srgbClr val="F4EE04"/>
              </a:gs>
              <a:gs pos="100000">
                <a:srgbClr val="716E02"/>
              </a:gs>
            </a:gsLst>
            <a:lin ang="5400000" scaled="1"/>
          </a:gradFill>
          <a:ln>
            <a:solidFill>
              <a:schemeClr val="tx1"/>
            </a:solidFill>
            <a:miter lim="800000"/>
            <a:headEnd/>
            <a:tailEnd/>
          </a:ln>
        </p:spPr>
        <p:txBody>
          <a:bodyPr/>
          <a:lstStyle/>
          <a:p>
            <a:pPr eaLnBrk="1" hangingPunct="1"/>
            <a:r>
              <a:rPr lang="es-ES" altLang="es-AR" sz="3200" b="1" i="1" smtClean="0"/>
              <a:t>MONOOXIGENASAS u OXIGENASAS DE FUNCION MIXTA ó HIDROXILASAS</a:t>
            </a:r>
          </a:p>
        </p:txBody>
      </p:sp>
      <p:sp>
        <p:nvSpPr>
          <p:cNvPr id="49155" name="Rectangle 3"/>
          <p:cNvSpPr>
            <a:spLocks noGrp="1" noChangeArrowheads="1"/>
          </p:cNvSpPr>
          <p:nvPr>
            <p:ph type="body" idx="1"/>
          </p:nvPr>
        </p:nvSpPr>
        <p:spPr>
          <a:xfrm>
            <a:off x="468313" y="1773238"/>
            <a:ext cx="8229600" cy="965200"/>
          </a:xfrm>
          <a:solidFill>
            <a:srgbClr val="F5FA28"/>
          </a:solidFill>
        </p:spPr>
        <p:txBody>
          <a:bodyPr/>
          <a:lstStyle/>
          <a:p>
            <a:pPr eaLnBrk="1" hangingPunct="1"/>
            <a:r>
              <a:rPr lang="es-ES" altLang="es-AR" sz="2800" dirty="0" smtClean="0"/>
              <a:t>AH  +  BH</a:t>
            </a:r>
            <a:r>
              <a:rPr lang="es-ES" altLang="es-AR" sz="2800" baseline="-25000" dirty="0" smtClean="0"/>
              <a:t>2</a:t>
            </a:r>
            <a:r>
              <a:rPr lang="es-ES" altLang="es-AR" sz="2800" dirty="0" smtClean="0"/>
              <a:t>  +  O=O         </a:t>
            </a:r>
            <a:r>
              <a:rPr lang="es-ES" altLang="es-AR" sz="2800" dirty="0" smtClean="0"/>
              <a:t>        A-OH  </a:t>
            </a:r>
            <a:r>
              <a:rPr lang="es-ES" altLang="es-AR" sz="2800" dirty="0" smtClean="0"/>
              <a:t>+  B  +  H</a:t>
            </a:r>
            <a:r>
              <a:rPr lang="es-ES" altLang="es-AR" sz="2800" baseline="-25000" dirty="0" smtClean="0"/>
              <a:t>2</a:t>
            </a:r>
            <a:r>
              <a:rPr lang="es-ES" altLang="es-AR" sz="2800" dirty="0" smtClean="0"/>
              <a:t>O</a:t>
            </a:r>
          </a:p>
        </p:txBody>
      </p:sp>
      <p:sp>
        <p:nvSpPr>
          <p:cNvPr id="49156" name="Line 4"/>
          <p:cNvSpPr>
            <a:spLocks noChangeShapeType="1"/>
          </p:cNvSpPr>
          <p:nvPr/>
        </p:nvSpPr>
        <p:spPr bwMode="auto">
          <a:xfrm>
            <a:off x="4067175" y="2132856"/>
            <a:ext cx="576263"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49157" name="Text Box 6"/>
          <p:cNvSpPr txBox="1">
            <a:spLocks noChangeArrowheads="1"/>
          </p:cNvSpPr>
          <p:nvPr/>
        </p:nvSpPr>
        <p:spPr bwMode="auto">
          <a:xfrm>
            <a:off x="684213" y="3644900"/>
            <a:ext cx="7632700" cy="4667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1 O se incorpora al sustrato y el otro O forma agua</a:t>
            </a:r>
          </a:p>
        </p:txBody>
      </p:sp>
      <p:sp>
        <p:nvSpPr>
          <p:cNvPr id="49158" name="Line 7"/>
          <p:cNvSpPr>
            <a:spLocks noChangeShapeType="1"/>
          </p:cNvSpPr>
          <p:nvPr/>
        </p:nvSpPr>
        <p:spPr bwMode="auto">
          <a:xfrm flipH="1">
            <a:off x="900113" y="2349500"/>
            <a:ext cx="215900" cy="3587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49159" name="Text Box 8"/>
          <p:cNvSpPr txBox="1">
            <a:spLocks noChangeArrowheads="1"/>
          </p:cNvSpPr>
          <p:nvPr/>
        </p:nvSpPr>
        <p:spPr bwMode="auto">
          <a:xfrm>
            <a:off x="395288" y="2708275"/>
            <a:ext cx="136683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t>Sustrato principal</a:t>
            </a:r>
          </a:p>
        </p:txBody>
      </p:sp>
      <p:sp>
        <p:nvSpPr>
          <p:cNvPr id="49160" name="Line 9"/>
          <p:cNvSpPr>
            <a:spLocks noChangeShapeType="1"/>
          </p:cNvSpPr>
          <p:nvPr/>
        </p:nvSpPr>
        <p:spPr bwMode="auto">
          <a:xfrm>
            <a:off x="2339975" y="2420938"/>
            <a:ext cx="215900" cy="28733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49161" name="Text Box 10"/>
          <p:cNvSpPr txBox="1">
            <a:spLocks noChangeArrowheads="1"/>
          </p:cNvSpPr>
          <p:nvPr/>
        </p:nvSpPr>
        <p:spPr bwMode="auto">
          <a:xfrm>
            <a:off x="2195513" y="2924175"/>
            <a:ext cx="17287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t>Co-Sustrato</a:t>
            </a:r>
          </a:p>
        </p:txBody>
      </p:sp>
      <p:sp>
        <p:nvSpPr>
          <p:cNvPr id="49162" name="Line 11"/>
          <p:cNvSpPr>
            <a:spLocks noChangeShapeType="1"/>
          </p:cNvSpPr>
          <p:nvPr/>
        </p:nvSpPr>
        <p:spPr bwMode="auto">
          <a:xfrm>
            <a:off x="3995738" y="3141663"/>
            <a:ext cx="115252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49163" name="Text Box 12"/>
          <p:cNvSpPr txBox="1">
            <a:spLocks noChangeArrowheads="1"/>
          </p:cNvSpPr>
          <p:nvPr/>
        </p:nvSpPr>
        <p:spPr bwMode="auto">
          <a:xfrm>
            <a:off x="5292725" y="2849563"/>
            <a:ext cx="3024188" cy="650875"/>
          </a:xfrm>
          <a:prstGeom prst="rect">
            <a:avLst/>
          </a:prstGeom>
          <a:solidFill>
            <a:srgbClr val="F5FA28"/>
          </a:solidFill>
          <a:ln w="9525">
            <a:solidFill>
              <a:schemeClr val="tx1"/>
            </a:solidFill>
            <a:miter lim="800000"/>
            <a:headEnd/>
            <a:tailEnd/>
          </a:ln>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solidFill>
                  <a:srgbClr val="F42B0A"/>
                </a:solidFill>
              </a:rPr>
              <a:t>NADH, NADPH, FMNH</a:t>
            </a:r>
            <a:r>
              <a:rPr lang="es-ES" altLang="es-AR" b="1">
                <a:solidFill>
                  <a:srgbClr val="F42B0A"/>
                </a:solidFill>
              </a:rPr>
              <a:t>2</a:t>
            </a:r>
            <a:r>
              <a:rPr lang="es-ES" altLang="es-AR" b="1" baseline="0">
                <a:solidFill>
                  <a:srgbClr val="F42B0A"/>
                </a:solidFill>
              </a:rPr>
              <a:t>, FADH</a:t>
            </a:r>
            <a:r>
              <a:rPr lang="es-ES" altLang="es-AR" b="1">
                <a:solidFill>
                  <a:srgbClr val="F42B0A"/>
                </a:solidFill>
              </a:rPr>
              <a:t>2</a:t>
            </a:r>
            <a:r>
              <a:rPr lang="es-ES" altLang="es-AR" b="1" baseline="0">
                <a:solidFill>
                  <a:srgbClr val="F42B0A"/>
                </a:solidFill>
              </a:rPr>
              <a:t>, BH</a:t>
            </a:r>
            <a:r>
              <a:rPr lang="es-ES" altLang="es-AR" b="1">
                <a:solidFill>
                  <a:srgbClr val="F42B0A"/>
                </a:solidFill>
              </a:rPr>
              <a:t>4</a:t>
            </a:r>
          </a:p>
        </p:txBody>
      </p:sp>
      <p:grpSp>
        <p:nvGrpSpPr>
          <p:cNvPr id="49164" name="Group 22"/>
          <p:cNvGrpSpPr>
            <a:grpSpLocks/>
          </p:cNvGrpSpPr>
          <p:nvPr/>
        </p:nvGrpSpPr>
        <p:grpSpPr bwMode="auto">
          <a:xfrm>
            <a:off x="755650" y="4437063"/>
            <a:ext cx="7777163" cy="1374775"/>
            <a:chOff x="476" y="2795"/>
            <a:chExt cx="4899" cy="866"/>
          </a:xfrm>
        </p:grpSpPr>
        <p:sp>
          <p:nvSpPr>
            <p:cNvPr id="49168" name="Text Box 13"/>
            <p:cNvSpPr txBox="1">
              <a:spLocks noChangeArrowheads="1"/>
            </p:cNvSpPr>
            <p:nvPr/>
          </p:nvSpPr>
          <p:spPr bwMode="auto">
            <a:xfrm>
              <a:off x="476" y="3067"/>
              <a:ext cx="1905" cy="237"/>
            </a:xfrm>
            <a:prstGeom prst="rect">
              <a:avLst/>
            </a:prstGeom>
            <a:solidFill>
              <a:srgbClr val="F5FA28"/>
            </a:solidFill>
            <a:ln w="9525">
              <a:solidFill>
                <a:schemeClr val="tx1"/>
              </a:solidFill>
              <a:miter lim="800000"/>
              <a:headEnd/>
              <a:tailEnd/>
            </a:ln>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CITOCROMO P-450</a:t>
              </a:r>
            </a:p>
          </p:txBody>
        </p:sp>
        <p:sp>
          <p:nvSpPr>
            <p:cNvPr id="49169" name="Line 15"/>
            <p:cNvSpPr>
              <a:spLocks noChangeShapeType="1"/>
            </p:cNvSpPr>
            <p:nvPr/>
          </p:nvSpPr>
          <p:spPr bwMode="auto">
            <a:xfrm flipV="1">
              <a:off x="2517" y="2886"/>
              <a:ext cx="408" cy="181"/>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49170" name="Line 16"/>
            <p:cNvSpPr>
              <a:spLocks noChangeShapeType="1"/>
            </p:cNvSpPr>
            <p:nvPr/>
          </p:nvSpPr>
          <p:spPr bwMode="auto">
            <a:xfrm>
              <a:off x="2562" y="3203"/>
              <a:ext cx="454"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49171" name="Line 17"/>
            <p:cNvSpPr>
              <a:spLocks noChangeShapeType="1"/>
            </p:cNvSpPr>
            <p:nvPr/>
          </p:nvSpPr>
          <p:spPr bwMode="auto">
            <a:xfrm>
              <a:off x="2562" y="3385"/>
              <a:ext cx="409" cy="181"/>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49172" name="Text Box 18"/>
            <p:cNvSpPr txBox="1">
              <a:spLocks noChangeArrowheads="1"/>
            </p:cNvSpPr>
            <p:nvPr/>
          </p:nvSpPr>
          <p:spPr bwMode="auto">
            <a:xfrm>
              <a:off x="3061" y="2795"/>
              <a:ext cx="2223"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solidFill>
                    <a:srgbClr val="0000FF"/>
                  </a:solidFill>
                </a:rPr>
                <a:t>Hidroxilación de esteroides</a:t>
              </a:r>
            </a:p>
          </p:txBody>
        </p:sp>
        <p:sp>
          <p:nvSpPr>
            <p:cNvPr id="49173" name="Text Box 19"/>
            <p:cNvSpPr txBox="1">
              <a:spLocks noChangeArrowheads="1"/>
            </p:cNvSpPr>
            <p:nvPr/>
          </p:nvSpPr>
          <p:spPr bwMode="auto">
            <a:xfrm>
              <a:off x="3152" y="3113"/>
              <a:ext cx="2223"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solidFill>
                    <a:srgbClr val="0000FF"/>
                  </a:solidFill>
                </a:rPr>
                <a:t>Hidroxilación de fármacos</a:t>
              </a:r>
            </a:p>
          </p:txBody>
        </p:sp>
        <p:sp>
          <p:nvSpPr>
            <p:cNvPr id="49174" name="Text Box 20"/>
            <p:cNvSpPr txBox="1">
              <a:spLocks noChangeArrowheads="1"/>
            </p:cNvSpPr>
            <p:nvPr/>
          </p:nvSpPr>
          <p:spPr bwMode="auto">
            <a:xfrm>
              <a:off x="3107" y="3430"/>
              <a:ext cx="2223"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solidFill>
                    <a:srgbClr val="0000FF"/>
                  </a:solidFill>
                </a:rPr>
                <a:t>Hidroxilación de xenobióticos</a:t>
              </a:r>
            </a:p>
          </p:txBody>
        </p:sp>
      </p:grpSp>
      <p:sp>
        <p:nvSpPr>
          <p:cNvPr id="49165" name="Text Box 21"/>
          <p:cNvSpPr txBox="1">
            <a:spLocks noChangeArrowheads="1"/>
          </p:cNvSpPr>
          <p:nvPr/>
        </p:nvSpPr>
        <p:spPr bwMode="auto">
          <a:xfrm>
            <a:off x="684213" y="6021388"/>
            <a:ext cx="2592387" cy="376237"/>
          </a:xfrm>
          <a:prstGeom prst="rect">
            <a:avLst/>
          </a:prstGeom>
          <a:solidFill>
            <a:srgbClr val="F5FA28"/>
          </a:solidFill>
          <a:ln w="9525">
            <a:solidFill>
              <a:schemeClr val="tx1"/>
            </a:solidFill>
            <a:miter lim="800000"/>
            <a:headEnd/>
            <a:tailEnd/>
          </a:ln>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CITOCROMO b</a:t>
            </a:r>
            <a:r>
              <a:rPr lang="es-ES" altLang="es-AR" b="1"/>
              <a:t>5</a:t>
            </a:r>
            <a:endParaRPr lang="es-ES" altLang="es-AR" b="1" baseline="0"/>
          </a:p>
        </p:txBody>
      </p:sp>
      <p:sp>
        <p:nvSpPr>
          <p:cNvPr id="49166" name="Line 23"/>
          <p:cNvSpPr>
            <a:spLocks noChangeShapeType="1"/>
          </p:cNvSpPr>
          <p:nvPr/>
        </p:nvSpPr>
        <p:spPr bwMode="auto">
          <a:xfrm>
            <a:off x="3348038" y="6237288"/>
            <a:ext cx="1152525"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AR"/>
          </a:p>
        </p:txBody>
      </p:sp>
      <p:sp>
        <p:nvSpPr>
          <p:cNvPr id="49167" name="Text Box 24"/>
          <p:cNvSpPr txBox="1">
            <a:spLocks noChangeArrowheads="1"/>
          </p:cNvSpPr>
          <p:nvPr/>
        </p:nvSpPr>
        <p:spPr bwMode="auto">
          <a:xfrm>
            <a:off x="4572000" y="6021388"/>
            <a:ext cx="41052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solidFill>
                  <a:srgbClr val="0000FF"/>
                </a:solidFill>
              </a:rPr>
              <a:t>Desaturación de ácidos grasos</a:t>
            </a:r>
          </a:p>
        </p:txBody>
      </p:sp>
    </p:spTree>
    <p:extLst>
      <p:ext uri="{BB962C8B-B14F-4D97-AF65-F5344CB8AC3E}">
        <p14:creationId xmlns:p14="http://schemas.microsoft.com/office/powerpoint/2010/main" val="279071353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4"/>
          <p:cNvSpPr>
            <a:spLocks noGrp="1" noChangeArrowheads="1"/>
          </p:cNvSpPr>
          <p:nvPr>
            <p:ph type="title"/>
          </p:nvPr>
        </p:nvSpPr>
        <p:spPr>
          <a:xfrm>
            <a:off x="468313" y="260350"/>
            <a:ext cx="8229600" cy="1354138"/>
          </a:xfrm>
          <a:gradFill rotWithShape="1">
            <a:gsLst>
              <a:gs pos="0">
                <a:srgbClr val="716E02"/>
              </a:gs>
              <a:gs pos="50000">
                <a:srgbClr val="F4EE04"/>
              </a:gs>
              <a:gs pos="100000">
                <a:srgbClr val="716E02"/>
              </a:gs>
            </a:gsLst>
            <a:lin ang="5400000" scaled="1"/>
          </a:gradFill>
          <a:ln>
            <a:solidFill>
              <a:srgbClr val="3399FF"/>
            </a:solidFill>
            <a:miter lim="800000"/>
            <a:headEnd/>
            <a:tailEnd/>
          </a:ln>
        </p:spPr>
        <p:txBody>
          <a:bodyPr/>
          <a:lstStyle/>
          <a:p>
            <a:pPr eaLnBrk="1" hangingPunct="1"/>
            <a:r>
              <a:rPr lang="es-ES" altLang="es-AR" sz="3200" b="1" smtClean="0"/>
              <a:t>ESQUEMA DE REACCION  Y UBICACIÓN CELULAR DEL CITOCROMO 450</a:t>
            </a:r>
          </a:p>
        </p:txBody>
      </p:sp>
      <p:grpSp>
        <p:nvGrpSpPr>
          <p:cNvPr id="50179" name="Group 154"/>
          <p:cNvGrpSpPr>
            <a:grpSpLocks/>
          </p:cNvGrpSpPr>
          <p:nvPr/>
        </p:nvGrpSpPr>
        <p:grpSpPr bwMode="auto">
          <a:xfrm>
            <a:off x="2254250" y="4868863"/>
            <a:ext cx="5413375" cy="1584325"/>
            <a:chOff x="1058" y="2976"/>
            <a:chExt cx="3410" cy="998"/>
          </a:xfrm>
        </p:grpSpPr>
        <p:grpSp>
          <p:nvGrpSpPr>
            <p:cNvPr id="50192" name="Group 51"/>
            <p:cNvGrpSpPr>
              <a:grpSpLocks/>
            </p:cNvGrpSpPr>
            <p:nvPr/>
          </p:nvGrpSpPr>
          <p:grpSpPr bwMode="auto">
            <a:xfrm>
              <a:off x="1058" y="2976"/>
              <a:ext cx="1112" cy="998"/>
              <a:chOff x="1058" y="2976"/>
              <a:chExt cx="1112" cy="998"/>
            </a:xfrm>
          </p:grpSpPr>
          <p:grpSp>
            <p:nvGrpSpPr>
              <p:cNvPr id="50285" name="Group 14"/>
              <p:cNvGrpSpPr>
                <a:grpSpLocks/>
              </p:cNvGrpSpPr>
              <p:nvPr/>
            </p:nvGrpSpPr>
            <p:grpSpPr bwMode="auto">
              <a:xfrm>
                <a:off x="1058" y="2976"/>
                <a:ext cx="197" cy="998"/>
                <a:chOff x="1058" y="2976"/>
                <a:chExt cx="197" cy="998"/>
              </a:xfrm>
            </p:grpSpPr>
            <p:grpSp>
              <p:nvGrpSpPr>
                <p:cNvPr id="50322" name="Group 9"/>
                <p:cNvGrpSpPr>
                  <a:grpSpLocks/>
                </p:cNvGrpSpPr>
                <p:nvPr/>
              </p:nvGrpSpPr>
              <p:grpSpPr bwMode="auto">
                <a:xfrm>
                  <a:off x="1066" y="2976"/>
                  <a:ext cx="189" cy="454"/>
                  <a:chOff x="1240" y="2205"/>
                  <a:chExt cx="189" cy="454"/>
                </a:xfrm>
              </p:grpSpPr>
              <p:sp>
                <p:nvSpPr>
                  <p:cNvPr id="50327" name="Oval 5"/>
                  <p:cNvSpPr>
                    <a:spLocks noChangeArrowheads="1"/>
                  </p:cNvSpPr>
                  <p:nvPr/>
                </p:nvSpPr>
                <p:spPr bwMode="auto">
                  <a:xfrm>
                    <a:off x="1247" y="2205"/>
                    <a:ext cx="182" cy="182"/>
                  </a:xfrm>
                  <a:prstGeom prst="ellipse">
                    <a:avLst/>
                  </a:prstGeom>
                  <a:solidFill>
                    <a:schemeClr val="accent1"/>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328" name="Freeform 6"/>
                  <p:cNvSpPr>
                    <a:spLocks/>
                  </p:cNvSpPr>
                  <p:nvPr/>
                </p:nvSpPr>
                <p:spPr bwMode="auto">
                  <a:xfrm>
                    <a:off x="1240" y="2387"/>
                    <a:ext cx="52" cy="272"/>
                  </a:xfrm>
                  <a:custGeom>
                    <a:avLst/>
                    <a:gdLst>
                      <a:gd name="T0" fmla="*/ 52 w 52"/>
                      <a:gd name="T1" fmla="*/ 0 h 272"/>
                      <a:gd name="T2" fmla="*/ 7 w 52"/>
                      <a:gd name="T3" fmla="*/ 91 h 272"/>
                      <a:gd name="T4" fmla="*/ 7 w 52"/>
                      <a:gd name="T5" fmla="*/ 272 h 272"/>
                      <a:gd name="T6" fmla="*/ 0 60000 65536"/>
                      <a:gd name="T7" fmla="*/ 0 60000 65536"/>
                      <a:gd name="T8" fmla="*/ 0 60000 65536"/>
                      <a:gd name="T9" fmla="*/ 0 w 52"/>
                      <a:gd name="T10" fmla="*/ 0 h 272"/>
                      <a:gd name="T11" fmla="*/ 52 w 52"/>
                      <a:gd name="T12" fmla="*/ 272 h 272"/>
                    </a:gdLst>
                    <a:ahLst/>
                    <a:cxnLst>
                      <a:cxn ang="T6">
                        <a:pos x="T0" y="T1"/>
                      </a:cxn>
                      <a:cxn ang="T7">
                        <a:pos x="T2" y="T3"/>
                      </a:cxn>
                      <a:cxn ang="T8">
                        <a:pos x="T4" y="T5"/>
                      </a:cxn>
                    </a:cxnLst>
                    <a:rect l="T9" t="T10" r="T11" b="T12"/>
                    <a:pathLst>
                      <a:path w="52" h="272">
                        <a:moveTo>
                          <a:pt x="52" y="0"/>
                        </a:moveTo>
                        <a:cubicBezTo>
                          <a:pt x="33" y="23"/>
                          <a:pt x="14" y="46"/>
                          <a:pt x="7" y="91"/>
                        </a:cubicBezTo>
                        <a:cubicBezTo>
                          <a:pt x="0" y="136"/>
                          <a:pt x="7" y="242"/>
                          <a:pt x="7" y="272"/>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329" name="Freeform 8"/>
                  <p:cNvSpPr>
                    <a:spLocks/>
                  </p:cNvSpPr>
                  <p:nvPr/>
                </p:nvSpPr>
                <p:spPr bwMode="auto">
                  <a:xfrm>
                    <a:off x="1379" y="2380"/>
                    <a:ext cx="50" cy="279"/>
                  </a:xfrm>
                  <a:custGeom>
                    <a:avLst/>
                    <a:gdLst>
                      <a:gd name="T0" fmla="*/ 0 w 50"/>
                      <a:gd name="T1" fmla="*/ 0 h 279"/>
                      <a:gd name="T2" fmla="*/ 43 w 50"/>
                      <a:gd name="T3" fmla="*/ 143 h 279"/>
                      <a:gd name="T4" fmla="*/ 43 w 50"/>
                      <a:gd name="T5" fmla="*/ 279 h 279"/>
                      <a:gd name="T6" fmla="*/ 0 60000 65536"/>
                      <a:gd name="T7" fmla="*/ 0 60000 65536"/>
                      <a:gd name="T8" fmla="*/ 0 60000 65536"/>
                      <a:gd name="T9" fmla="*/ 0 w 50"/>
                      <a:gd name="T10" fmla="*/ 0 h 279"/>
                      <a:gd name="T11" fmla="*/ 50 w 50"/>
                      <a:gd name="T12" fmla="*/ 279 h 279"/>
                    </a:gdLst>
                    <a:ahLst/>
                    <a:cxnLst>
                      <a:cxn ang="T6">
                        <a:pos x="T0" y="T1"/>
                      </a:cxn>
                      <a:cxn ang="T7">
                        <a:pos x="T2" y="T3"/>
                      </a:cxn>
                      <a:cxn ang="T8">
                        <a:pos x="T4" y="T5"/>
                      </a:cxn>
                    </a:cxnLst>
                    <a:rect l="T9" t="T10" r="T11" b="T12"/>
                    <a:pathLst>
                      <a:path w="50" h="279">
                        <a:moveTo>
                          <a:pt x="0" y="0"/>
                        </a:moveTo>
                        <a:cubicBezTo>
                          <a:pt x="7" y="21"/>
                          <a:pt x="36" y="97"/>
                          <a:pt x="43" y="143"/>
                        </a:cubicBezTo>
                        <a:cubicBezTo>
                          <a:pt x="50" y="189"/>
                          <a:pt x="43" y="256"/>
                          <a:pt x="43" y="279"/>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grpSp>
              <p:nvGrpSpPr>
                <p:cNvPr id="50323" name="Group 10"/>
                <p:cNvGrpSpPr>
                  <a:grpSpLocks/>
                </p:cNvGrpSpPr>
                <p:nvPr/>
              </p:nvGrpSpPr>
              <p:grpSpPr bwMode="auto">
                <a:xfrm rot="10800000">
                  <a:off x="1058" y="3520"/>
                  <a:ext cx="189" cy="454"/>
                  <a:chOff x="1240" y="2205"/>
                  <a:chExt cx="189" cy="454"/>
                </a:xfrm>
              </p:grpSpPr>
              <p:sp>
                <p:nvSpPr>
                  <p:cNvPr id="50324" name="Oval 11"/>
                  <p:cNvSpPr>
                    <a:spLocks noChangeArrowheads="1"/>
                  </p:cNvSpPr>
                  <p:nvPr/>
                </p:nvSpPr>
                <p:spPr bwMode="auto">
                  <a:xfrm>
                    <a:off x="1247" y="2205"/>
                    <a:ext cx="182" cy="182"/>
                  </a:xfrm>
                  <a:prstGeom prst="ellipse">
                    <a:avLst/>
                  </a:prstGeom>
                  <a:solidFill>
                    <a:schemeClr val="accent1"/>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325" name="Freeform 12"/>
                  <p:cNvSpPr>
                    <a:spLocks/>
                  </p:cNvSpPr>
                  <p:nvPr/>
                </p:nvSpPr>
                <p:spPr bwMode="auto">
                  <a:xfrm>
                    <a:off x="1240" y="2387"/>
                    <a:ext cx="52" cy="272"/>
                  </a:xfrm>
                  <a:custGeom>
                    <a:avLst/>
                    <a:gdLst>
                      <a:gd name="T0" fmla="*/ 52 w 52"/>
                      <a:gd name="T1" fmla="*/ 0 h 272"/>
                      <a:gd name="T2" fmla="*/ 7 w 52"/>
                      <a:gd name="T3" fmla="*/ 91 h 272"/>
                      <a:gd name="T4" fmla="*/ 7 w 52"/>
                      <a:gd name="T5" fmla="*/ 272 h 272"/>
                      <a:gd name="T6" fmla="*/ 0 60000 65536"/>
                      <a:gd name="T7" fmla="*/ 0 60000 65536"/>
                      <a:gd name="T8" fmla="*/ 0 60000 65536"/>
                      <a:gd name="T9" fmla="*/ 0 w 52"/>
                      <a:gd name="T10" fmla="*/ 0 h 272"/>
                      <a:gd name="T11" fmla="*/ 52 w 52"/>
                      <a:gd name="T12" fmla="*/ 272 h 272"/>
                    </a:gdLst>
                    <a:ahLst/>
                    <a:cxnLst>
                      <a:cxn ang="T6">
                        <a:pos x="T0" y="T1"/>
                      </a:cxn>
                      <a:cxn ang="T7">
                        <a:pos x="T2" y="T3"/>
                      </a:cxn>
                      <a:cxn ang="T8">
                        <a:pos x="T4" y="T5"/>
                      </a:cxn>
                    </a:cxnLst>
                    <a:rect l="T9" t="T10" r="T11" b="T12"/>
                    <a:pathLst>
                      <a:path w="52" h="272">
                        <a:moveTo>
                          <a:pt x="52" y="0"/>
                        </a:moveTo>
                        <a:cubicBezTo>
                          <a:pt x="33" y="23"/>
                          <a:pt x="14" y="46"/>
                          <a:pt x="7" y="91"/>
                        </a:cubicBezTo>
                        <a:cubicBezTo>
                          <a:pt x="0" y="136"/>
                          <a:pt x="7" y="242"/>
                          <a:pt x="7" y="272"/>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326" name="Freeform 13"/>
                  <p:cNvSpPr>
                    <a:spLocks/>
                  </p:cNvSpPr>
                  <p:nvPr/>
                </p:nvSpPr>
                <p:spPr bwMode="auto">
                  <a:xfrm>
                    <a:off x="1379" y="2380"/>
                    <a:ext cx="50" cy="279"/>
                  </a:xfrm>
                  <a:custGeom>
                    <a:avLst/>
                    <a:gdLst>
                      <a:gd name="T0" fmla="*/ 0 w 50"/>
                      <a:gd name="T1" fmla="*/ 0 h 279"/>
                      <a:gd name="T2" fmla="*/ 43 w 50"/>
                      <a:gd name="T3" fmla="*/ 143 h 279"/>
                      <a:gd name="T4" fmla="*/ 43 w 50"/>
                      <a:gd name="T5" fmla="*/ 279 h 279"/>
                      <a:gd name="T6" fmla="*/ 0 60000 65536"/>
                      <a:gd name="T7" fmla="*/ 0 60000 65536"/>
                      <a:gd name="T8" fmla="*/ 0 60000 65536"/>
                      <a:gd name="T9" fmla="*/ 0 w 50"/>
                      <a:gd name="T10" fmla="*/ 0 h 279"/>
                      <a:gd name="T11" fmla="*/ 50 w 50"/>
                      <a:gd name="T12" fmla="*/ 279 h 279"/>
                    </a:gdLst>
                    <a:ahLst/>
                    <a:cxnLst>
                      <a:cxn ang="T6">
                        <a:pos x="T0" y="T1"/>
                      </a:cxn>
                      <a:cxn ang="T7">
                        <a:pos x="T2" y="T3"/>
                      </a:cxn>
                      <a:cxn ang="T8">
                        <a:pos x="T4" y="T5"/>
                      </a:cxn>
                    </a:cxnLst>
                    <a:rect l="T9" t="T10" r="T11" b="T12"/>
                    <a:pathLst>
                      <a:path w="50" h="279">
                        <a:moveTo>
                          <a:pt x="0" y="0"/>
                        </a:moveTo>
                        <a:cubicBezTo>
                          <a:pt x="7" y="21"/>
                          <a:pt x="36" y="97"/>
                          <a:pt x="43" y="143"/>
                        </a:cubicBezTo>
                        <a:cubicBezTo>
                          <a:pt x="50" y="189"/>
                          <a:pt x="43" y="256"/>
                          <a:pt x="43" y="279"/>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grpSp>
          <p:grpSp>
            <p:nvGrpSpPr>
              <p:cNvPr id="50286" name="Group 15"/>
              <p:cNvGrpSpPr>
                <a:grpSpLocks/>
              </p:cNvGrpSpPr>
              <p:nvPr/>
            </p:nvGrpSpPr>
            <p:grpSpPr bwMode="auto">
              <a:xfrm>
                <a:off x="1277" y="2976"/>
                <a:ext cx="197" cy="998"/>
                <a:chOff x="1058" y="2976"/>
                <a:chExt cx="197" cy="998"/>
              </a:xfrm>
            </p:grpSpPr>
            <p:grpSp>
              <p:nvGrpSpPr>
                <p:cNvPr id="50314" name="Group 16"/>
                <p:cNvGrpSpPr>
                  <a:grpSpLocks/>
                </p:cNvGrpSpPr>
                <p:nvPr/>
              </p:nvGrpSpPr>
              <p:grpSpPr bwMode="auto">
                <a:xfrm>
                  <a:off x="1066" y="2976"/>
                  <a:ext cx="189" cy="454"/>
                  <a:chOff x="1240" y="2205"/>
                  <a:chExt cx="189" cy="454"/>
                </a:xfrm>
              </p:grpSpPr>
              <p:sp>
                <p:nvSpPr>
                  <p:cNvPr id="50319" name="Oval 17"/>
                  <p:cNvSpPr>
                    <a:spLocks noChangeArrowheads="1"/>
                  </p:cNvSpPr>
                  <p:nvPr/>
                </p:nvSpPr>
                <p:spPr bwMode="auto">
                  <a:xfrm>
                    <a:off x="1247" y="2205"/>
                    <a:ext cx="182" cy="182"/>
                  </a:xfrm>
                  <a:prstGeom prst="ellipse">
                    <a:avLst/>
                  </a:prstGeom>
                  <a:solidFill>
                    <a:schemeClr val="accent1"/>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320" name="Freeform 18"/>
                  <p:cNvSpPr>
                    <a:spLocks/>
                  </p:cNvSpPr>
                  <p:nvPr/>
                </p:nvSpPr>
                <p:spPr bwMode="auto">
                  <a:xfrm>
                    <a:off x="1240" y="2387"/>
                    <a:ext cx="52" cy="272"/>
                  </a:xfrm>
                  <a:custGeom>
                    <a:avLst/>
                    <a:gdLst>
                      <a:gd name="T0" fmla="*/ 52 w 52"/>
                      <a:gd name="T1" fmla="*/ 0 h 272"/>
                      <a:gd name="T2" fmla="*/ 7 w 52"/>
                      <a:gd name="T3" fmla="*/ 91 h 272"/>
                      <a:gd name="T4" fmla="*/ 7 w 52"/>
                      <a:gd name="T5" fmla="*/ 272 h 272"/>
                      <a:gd name="T6" fmla="*/ 0 60000 65536"/>
                      <a:gd name="T7" fmla="*/ 0 60000 65536"/>
                      <a:gd name="T8" fmla="*/ 0 60000 65536"/>
                      <a:gd name="T9" fmla="*/ 0 w 52"/>
                      <a:gd name="T10" fmla="*/ 0 h 272"/>
                      <a:gd name="T11" fmla="*/ 52 w 52"/>
                      <a:gd name="T12" fmla="*/ 272 h 272"/>
                    </a:gdLst>
                    <a:ahLst/>
                    <a:cxnLst>
                      <a:cxn ang="T6">
                        <a:pos x="T0" y="T1"/>
                      </a:cxn>
                      <a:cxn ang="T7">
                        <a:pos x="T2" y="T3"/>
                      </a:cxn>
                      <a:cxn ang="T8">
                        <a:pos x="T4" y="T5"/>
                      </a:cxn>
                    </a:cxnLst>
                    <a:rect l="T9" t="T10" r="T11" b="T12"/>
                    <a:pathLst>
                      <a:path w="52" h="272">
                        <a:moveTo>
                          <a:pt x="52" y="0"/>
                        </a:moveTo>
                        <a:cubicBezTo>
                          <a:pt x="33" y="23"/>
                          <a:pt x="14" y="46"/>
                          <a:pt x="7" y="91"/>
                        </a:cubicBezTo>
                        <a:cubicBezTo>
                          <a:pt x="0" y="136"/>
                          <a:pt x="7" y="242"/>
                          <a:pt x="7" y="272"/>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321" name="Freeform 19"/>
                  <p:cNvSpPr>
                    <a:spLocks/>
                  </p:cNvSpPr>
                  <p:nvPr/>
                </p:nvSpPr>
                <p:spPr bwMode="auto">
                  <a:xfrm>
                    <a:off x="1379" y="2380"/>
                    <a:ext cx="50" cy="279"/>
                  </a:xfrm>
                  <a:custGeom>
                    <a:avLst/>
                    <a:gdLst>
                      <a:gd name="T0" fmla="*/ 0 w 50"/>
                      <a:gd name="T1" fmla="*/ 0 h 279"/>
                      <a:gd name="T2" fmla="*/ 43 w 50"/>
                      <a:gd name="T3" fmla="*/ 143 h 279"/>
                      <a:gd name="T4" fmla="*/ 43 w 50"/>
                      <a:gd name="T5" fmla="*/ 279 h 279"/>
                      <a:gd name="T6" fmla="*/ 0 60000 65536"/>
                      <a:gd name="T7" fmla="*/ 0 60000 65536"/>
                      <a:gd name="T8" fmla="*/ 0 60000 65536"/>
                      <a:gd name="T9" fmla="*/ 0 w 50"/>
                      <a:gd name="T10" fmla="*/ 0 h 279"/>
                      <a:gd name="T11" fmla="*/ 50 w 50"/>
                      <a:gd name="T12" fmla="*/ 279 h 279"/>
                    </a:gdLst>
                    <a:ahLst/>
                    <a:cxnLst>
                      <a:cxn ang="T6">
                        <a:pos x="T0" y="T1"/>
                      </a:cxn>
                      <a:cxn ang="T7">
                        <a:pos x="T2" y="T3"/>
                      </a:cxn>
                      <a:cxn ang="T8">
                        <a:pos x="T4" y="T5"/>
                      </a:cxn>
                    </a:cxnLst>
                    <a:rect l="T9" t="T10" r="T11" b="T12"/>
                    <a:pathLst>
                      <a:path w="50" h="279">
                        <a:moveTo>
                          <a:pt x="0" y="0"/>
                        </a:moveTo>
                        <a:cubicBezTo>
                          <a:pt x="7" y="21"/>
                          <a:pt x="36" y="97"/>
                          <a:pt x="43" y="143"/>
                        </a:cubicBezTo>
                        <a:cubicBezTo>
                          <a:pt x="50" y="189"/>
                          <a:pt x="43" y="256"/>
                          <a:pt x="43" y="279"/>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grpSp>
              <p:nvGrpSpPr>
                <p:cNvPr id="50315" name="Group 20"/>
                <p:cNvGrpSpPr>
                  <a:grpSpLocks/>
                </p:cNvGrpSpPr>
                <p:nvPr/>
              </p:nvGrpSpPr>
              <p:grpSpPr bwMode="auto">
                <a:xfrm rot="10800000">
                  <a:off x="1058" y="3520"/>
                  <a:ext cx="189" cy="454"/>
                  <a:chOff x="1240" y="2205"/>
                  <a:chExt cx="189" cy="454"/>
                </a:xfrm>
              </p:grpSpPr>
              <p:sp>
                <p:nvSpPr>
                  <p:cNvPr id="50316" name="Oval 21"/>
                  <p:cNvSpPr>
                    <a:spLocks noChangeArrowheads="1"/>
                  </p:cNvSpPr>
                  <p:nvPr/>
                </p:nvSpPr>
                <p:spPr bwMode="auto">
                  <a:xfrm>
                    <a:off x="1247" y="2205"/>
                    <a:ext cx="182" cy="182"/>
                  </a:xfrm>
                  <a:prstGeom prst="ellipse">
                    <a:avLst/>
                  </a:prstGeom>
                  <a:solidFill>
                    <a:schemeClr val="accent1"/>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317" name="Freeform 22"/>
                  <p:cNvSpPr>
                    <a:spLocks/>
                  </p:cNvSpPr>
                  <p:nvPr/>
                </p:nvSpPr>
                <p:spPr bwMode="auto">
                  <a:xfrm>
                    <a:off x="1240" y="2387"/>
                    <a:ext cx="52" cy="272"/>
                  </a:xfrm>
                  <a:custGeom>
                    <a:avLst/>
                    <a:gdLst>
                      <a:gd name="T0" fmla="*/ 52 w 52"/>
                      <a:gd name="T1" fmla="*/ 0 h 272"/>
                      <a:gd name="T2" fmla="*/ 7 w 52"/>
                      <a:gd name="T3" fmla="*/ 91 h 272"/>
                      <a:gd name="T4" fmla="*/ 7 w 52"/>
                      <a:gd name="T5" fmla="*/ 272 h 272"/>
                      <a:gd name="T6" fmla="*/ 0 60000 65536"/>
                      <a:gd name="T7" fmla="*/ 0 60000 65536"/>
                      <a:gd name="T8" fmla="*/ 0 60000 65536"/>
                      <a:gd name="T9" fmla="*/ 0 w 52"/>
                      <a:gd name="T10" fmla="*/ 0 h 272"/>
                      <a:gd name="T11" fmla="*/ 52 w 52"/>
                      <a:gd name="T12" fmla="*/ 272 h 272"/>
                    </a:gdLst>
                    <a:ahLst/>
                    <a:cxnLst>
                      <a:cxn ang="T6">
                        <a:pos x="T0" y="T1"/>
                      </a:cxn>
                      <a:cxn ang="T7">
                        <a:pos x="T2" y="T3"/>
                      </a:cxn>
                      <a:cxn ang="T8">
                        <a:pos x="T4" y="T5"/>
                      </a:cxn>
                    </a:cxnLst>
                    <a:rect l="T9" t="T10" r="T11" b="T12"/>
                    <a:pathLst>
                      <a:path w="52" h="272">
                        <a:moveTo>
                          <a:pt x="52" y="0"/>
                        </a:moveTo>
                        <a:cubicBezTo>
                          <a:pt x="33" y="23"/>
                          <a:pt x="14" y="46"/>
                          <a:pt x="7" y="91"/>
                        </a:cubicBezTo>
                        <a:cubicBezTo>
                          <a:pt x="0" y="136"/>
                          <a:pt x="7" y="242"/>
                          <a:pt x="7" y="272"/>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318" name="Freeform 23"/>
                  <p:cNvSpPr>
                    <a:spLocks/>
                  </p:cNvSpPr>
                  <p:nvPr/>
                </p:nvSpPr>
                <p:spPr bwMode="auto">
                  <a:xfrm>
                    <a:off x="1379" y="2380"/>
                    <a:ext cx="50" cy="279"/>
                  </a:xfrm>
                  <a:custGeom>
                    <a:avLst/>
                    <a:gdLst>
                      <a:gd name="T0" fmla="*/ 0 w 50"/>
                      <a:gd name="T1" fmla="*/ 0 h 279"/>
                      <a:gd name="T2" fmla="*/ 43 w 50"/>
                      <a:gd name="T3" fmla="*/ 143 h 279"/>
                      <a:gd name="T4" fmla="*/ 43 w 50"/>
                      <a:gd name="T5" fmla="*/ 279 h 279"/>
                      <a:gd name="T6" fmla="*/ 0 60000 65536"/>
                      <a:gd name="T7" fmla="*/ 0 60000 65536"/>
                      <a:gd name="T8" fmla="*/ 0 60000 65536"/>
                      <a:gd name="T9" fmla="*/ 0 w 50"/>
                      <a:gd name="T10" fmla="*/ 0 h 279"/>
                      <a:gd name="T11" fmla="*/ 50 w 50"/>
                      <a:gd name="T12" fmla="*/ 279 h 279"/>
                    </a:gdLst>
                    <a:ahLst/>
                    <a:cxnLst>
                      <a:cxn ang="T6">
                        <a:pos x="T0" y="T1"/>
                      </a:cxn>
                      <a:cxn ang="T7">
                        <a:pos x="T2" y="T3"/>
                      </a:cxn>
                      <a:cxn ang="T8">
                        <a:pos x="T4" y="T5"/>
                      </a:cxn>
                    </a:cxnLst>
                    <a:rect l="T9" t="T10" r="T11" b="T12"/>
                    <a:pathLst>
                      <a:path w="50" h="279">
                        <a:moveTo>
                          <a:pt x="0" y="0"/>
                        </a:moveTo>
                        <a:cubicBezTo>
                          <a:pt x="7" y="21"/>
                          <a:pt x="36" y="97"/>
                          <a:pt x="43" y="143"/>
                        </a:cubicBezTo>
                        <a:cubicBezTo>
                          <a:pt x="50" y="189"/>
                          <a:pt x="43" y="256"/>
                          <a:pt x="43" y="279"/>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grpSp>
          <p:grpSp>
            <p:nvGrpSpPr>
              <p:cNvPr id="50287" name="Group 24"/>
              <p:cNvGrpSpPr>
                <a:grpSpLocks/>
              </p:cNvGrpSpPr>
              <p:nvPr/>
            </p:nvGrpSpPr>
            <p:grpSpPr bwMode="auto">
              <a:xfrm>
                <a:off x="1973" y="2976"/>
                <a:ext cx="197" cy="998"/>
                <a:chOff x="1058" y="2976"/>
                <a:chExt cx="197" cy="998"/>
              </a:xfrm>
            </p:grpSpPr>
            <p:grpSp>
              <p:nvGrpSpPr>
                <p:cNvPr id="50306" name="Group 25"/>
                <p:cNvGrpSpPr>
                  <a:grpSpLocks/>
                </p:cNvGrpSpPr>
                <p:nvPr/>
              </p:nvGrpSpPr>
              <p:grpSpPr bwMode="auto">
                <a:xfrm>
                  <a:off x="1066" y="2976"/>
                  <a:ext cx="189" cy="454"/>
                  <a:chOff x="1240" y="2205"/>
                  <a:chExt cx="189" cy="454"/>
                </a:xfrm>
              </p:grpSpPr>
              <p:sp>
                <p:nvSpPr>
                  <p:cNvPr id="50311" name="Oval 26"/>
                  <p:cNvSpPr>
                    <a:spLocks noChangeArrowheads="1"/>
                  </p:cNvSpPr>
                  <p:nvPr/>
                </p:nvSpPr>
                <p:spPr bwMode="auto">
                  <a:xfrm>
                    <a:off x="1247" y="2205"/>
                    <a:ext cx="182" cy="182"/>
                  </a:xfrm>
                  <a:prstGeom prst="ellipse">
                    <a:avLst/>
                  </a:prstGeom>
                  <a:solidFill>
                    <a:schemeClr val="accent1"/>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312" name="Freeform 27"/>
                  <p:cNvSpPr>
                    <a:spLocks/>
                  </p:cNvSpPr>
                  <p:nvPr/>
                </p:nvSpPr>
                <p:spPr bwMode="auto">
                  <a:xfrm>
                    <a:off x="1240" y="2387"/>
                    <a:ext cx="52" cy="272"/>
                  </a:xfrm>
                  <a:custGeom>
                    <a:avLst/>
                    <a:gdLst>
                      <a:gd name="T0" fmla="*/ 52 w 52"/>
                      <a:gd name="T1" fmla="*/ 0 h 272"/>
                      <a:gd name="T2" fmla="*/ 7 w 52"/>
                      <a:gd name="T3" fmla="*/ 91 h 272"/>
                      <a:gd name="T4" fmla="*/ 7 w 52"/>
                      <a:gd name="T5" fmla="*/ 272 h 272"/>
                      <a:gd name="T6" fmla="*/ 0 60000 65536"/>
                      <a:gd name="T7" fmla="*/ 0 60000 65536"/>
                      <a:gd name="T8" fmla="*/ 0 60000 65536"/>
                      <a:gd name="T9" fmla="*/ 0 w 52"/>
                      <a:gd name="T10" fmla="*/ 0 h 272"/>
                      <a:gd name="T11" fmla="*/ 52 w 52"/>
                      <a:gd name="T12" fmla="*/ 272 h 272"/>
                    </a:gdLst>
                    <a:ahLst/>
                    <a:cxnLst>
                      <a:cxn ang="T6">
                        <a:pos x="T0" y="T1"/>
                      </a:cxn>
                      <a:cxn ang="T7">
                        <a:pos x="T2" y="T3"/>
                      </a:cxn>
                      <a:cxn ang="T8">
                        <a:pos x="T4" y="T5"/>
                      </a:cxn>
                    </a:cxnLst>
                    <a:rect l="T9" t="T10" r="T11" b="T12"/>
                    <a:pathLst>
                      <a:path w="52" h="272">
                        <a:moveTo>
                          <a:pt x="52" y="0"/>
                        </a:moveTo>
                        <a:cubicBezTo>
                          <a:pt x="33" y="23"/>
                          <a:pt x="14" y="46"/>
                          <a:pt x="7" y="91"/>
                        </a:cubicBezTo>
                        <a:cubicBezTo>
                          <a:pt x="0" y="136"/>
                          <a:pt x="7" y="242"/>
                          <a:pt x="7" y="272"/>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313" name="Freeform 28"/>
                  <p:cNvSpPr>
                    <a:spLocks/>
                  </p:cNvSpPr>
                  <p:nvPr/>
                </p:nvSpPr>
                <p:spPr bwMode="auto">
                  <a:xfrm>
                    <a:off x="1379" y="2380"/>
                    <a:ext cx="50" cy="279"/>
                  </a:xfrm>
                  <a:custGeom>
                    <a:avLst/>
                    <a:gdLst>
                      <a:gd name="T0" fmla="*/ 0 w 50"/>
                      <a:gd name="T1" fmla="*/ 0 h 279"/>
                      <a:gd name="T2" fmla="*/ 43 w 50"/>
                      <a:gd name="T3" fmla="*/ 143 h 279"/>
                      <a:gd name="T4" fmla="*/ 43 w 50"/>
                      <a:gd name="T5" fmla="*/ 279 h 279"/>
                      <a:gd name="T6" fmla="*/ 0 60000 65536"/>
                      <a:gd name="T7" fmla="*/ 0 60000 65536"/>
                      <a:gd name="T8" fmla="*/ 0 60000 65536"/>
                      <a:gd name="T9" fmla="*/ 0 w 50"/>
                      <a:gd name="T10" fmla="*/ 0 h 279"/>
                      <a:gd name="T11" fmla="*/ 50 w 50"/>
                      <a:gd name="T12" fmla="*/ 279 h 279"/>
                    </a:gdLst>
                    <a:ahLst/>
                    <a:cxnLst>
                      <a:cxn ang="T6">
                        <a:pos x="T0" y="T1"/>
                      </a:cxn>
                      <a:cxn ang="T7">
                        <a:pos x="T2" y="T3"/>
                      </a:cxn>
                      <a:cxn ang="T8">
                        <a:pos x="T4" y="T5"/>
                      </a:cxn>
                    </a:cxnLst>
                    <a:rect l="T9" t="T10" r="T11" b="T12"/>
                    <a:pathLst>
                      <a:path w="50" h="279">
                        <a:moveTo>
                          <a:pt x="0" y="0"/>
                        </a:moveTo>
                        <a:cubicBezTo>
                          <a:pt x="7" y="21"/>
                          <a:pt x="36" y="97"/>
                          <a:pt x="43" y="143"/>
                        </a:cubicBezTo>
                        <a:cubicBezTo>
                          <a:pt x="50" y="189"/>
                          <a:pt x="43" y="256"/>
                          <a:pt x="43" y="279"/>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grpSp>
              <p:nvGrpSpPr>
                <p:cNvPr id="50307" name="Group 29"/>
                <p:cNvGrpSpPr>
                  <a:grpSpLocks/>
                </p:cNvGrpSpPr>
                <p:nvPr/>
              </p:nvGrpSpPr>
              <p:grpSpPr bwMode="auto">
                <a:xfrm rot="10800000">
                  <a:off x="1058" y="3520"/>
                  <a:ext cx="189" cy="454"/>
                  <a:chOff x="1240" y="2205"/>
                  <a:chExt cx="189" cy="454"/>
                </a:xfrm>
              </p:grpSpPr>
              <p:sp>
                <p:nvSpPr>
                  <p:cNvPr id="50308" name="Oval 30"/>
                  <p:cNvSpPr>
                    <a:spLocks noChangeArrowheads="1"/>
                  </p:cNvSpPr>
                  <p:nvPr/>
                </p:nvSpPr>
                <p:spPr bwMode="auto">
                  <a:xfrm>
                    <a:off x="1247" y="2205"/>
                    <a:ext cx="182" cy="182"/>
                  </a:xfrm>
                  <a:prstGeom prst="ellipse">
                    <a:avLst/>
                  </a:prstGeom>
                  <a:solidFill>
                    <a:schemeClr val="accent1"/>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309" name="Freeform 31"/>
                  <p:cNvSpPr>
                    <a:spLocks/>
                  </p:cNvSpPr>
                  <p:nvPr/>
                </p:nvSpPr>
                <p:spPr bwMode="auto">
                  <a:xfrm>
                    <a:off x="1240" y="2387"/>
                    <a:ext cx="52" cy="272"/>
                  </a:xfrm>
                  <a:custGeom>
                    <a:avLst/>
                    <a:gdLst>
                      <a:gd name="T0" fmla="*/ 52 w 52"/>
                      <a:gd name="T1" fmla="*/ 0 h 272"/>
                      <a:gd name="T2" fmla="*/ 7 w 52"/>
                      <a:gd name="T3" fmla="*/ 91 h 272"/>
                      <a:gd name="T4" fmla="*/ 7 w 52"/>
                      <a:gd name="T5" fmla="*/ 272 h 272"/>
                      <a:gd name="T6" fmla="*/ 0 60000 65536"/>
                      <a:gd name="T7" fmla="*/ 0 60000 65536"/>
                      <a:gd name="T8" fmla="*/ 0 60000 65536"/>
                      <a:gd name="T9" fmla="*/ 0 w 52"/>
                      <a:gd name="T10" fmla="*/ 0 h 272"/>
                      <a:gd name="T11" fmla="*/ 52 w 52"/>
                      <a:gd name="T12" fmla="*/ 272 h 272"/>
                    </a:gdLst>
                    <a:ahLst/>
                    <a:cxnLst>
                      <a:cxn ang="T6">
                        <a:pos x="T0" y="T1"/>
                      </a:cxn>
                      <a:cxn ang="T7">
                        <a:pos x="T2" y="T3"/>
                      </a:cxn>
                      <a:cxn ang="T8">
                        <a:pos x="T4" y="T5"/>
                      </a:cxn>
                    </a:cxnLst>
                    <a:rect l="T9" t="T10" r="T11" b="T12"/>
                    <a:pathLst>
                      <a:path w="52" h="272">
                        <a:moveTo>
                          <a:pt x="52" y="0"/>
                        </a:moveTo>
                        <a:cubicBezTo>
                          <a:pt x="33" y="23"/>
                          <a:pt x="14" y="46"/>
                          <a:pt x="7" y="91"/>
                        </a:cubicBezTo>
                        <a:cubicBezTo>
                          <a:pt x="0" y="136"/>
                          <a:pt x="7" y="242"/>
                          <a:pt x="7" y="272"/>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310" name="Freeform 32"/>
                  <p:cNvSpPr>
                    <a:spLocks/>
                  </p:cNvSpPr>
                  <p:nvPr/>
                </p:nvSpPr>
                <p:spPr bwMode="auto">
                  <a:xfrm>
                    <a:off x="1379" y="2380"/>
                    <a:ext cx="50" cy="279"/>
                  </a:xfrm>
                  <a:custGeom>
                    <a:avLst/>
                    <a:gdLst>
                      <a:gd name="T0" fmla="*/ 0 w 50"/>
                      <a:gd name="T1" fmla="*/ 0 h 279"/>
                      <a:gd name="T2" fmla="*/ 43 w 50"/>
                      <a:gd name="T3" fmla="*/ 143 h 279"/>
                      <a:gd name="T4" fmla="*/ 43 w 50"/>
                      <a:gd name="T5" fmla="*/ 279 h 279"/>
                      <a:gd name="T6" fmla="*/ 0 60000 65536"/>
                      <a:gd name="T7" fmla="*/ 0 60000 65536"/>
                      <a:gd name="T8" fmla="*/ 0 60000 65536"/>
                      <a:gd name="T9" fmla="*/ 0 w 50"/>
                      <a:gd name="T10" fmla="*/ 0 h 279"/>
                      <a:gd name="T11" fmla="*/ 50 w 50"/>
                      <a:gd name="T12" fmla="*/ 279 h 279"/>
                    </a:gdLst>
                    <a:ahLst/>
                    <a:cxnLst>
                      <a:cxn ang="T6">
                        <a:pos x="T0" y="T1"/>
                      </a:cxn>
                      <a:cxn ang="T7">
                        <a:pos x="T2" y="T3"/>
                      </a:cxn>
                      <a:cxn ang="T8">
                        <a:pos x="T4" y="T5"/>
                      </a:cxn>
                    </a:cxnLst>
                    <a:rect l="T9" t="T10" r="T11" b="T12"/>
                    <a:pathLst>
                      <a:path w="50" h="279">
                        <a:moveTo>
                          <a:pt x="0" y="0"/>
                        </a:moveTo>
                        <a:cubicBezTo>
                          <a:pt x="7" y="21"/>
                          <a:pt x="36" y="97"/>
                          <a:pt x="43" y="143"/>
                        </a:cubicBezTo>
                        <a:cubicBezTo>
                          <a:pt x="50" y="189"/>
                          <a:pt x="43" y="256"/>
                          <a:pt x="43" y="279"/>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grpSp>
          <p:grpSp>
            <p:nvGrpSpPr>
              <p:cNvPr id="50288" name="Group 33"/>
              <p:cNvGrpSpPr>
                <a:grpSpLocks/>
              </p:cNvGrpSpPr>
              <p:nvPr/>
            </p:nvGrpSpPr>
            <p:grpSpPr bwMode="auto">
              <a:xfrm>
                <a:off x="1504" y="2976"/>
                <a:ext cx="197" cy="998"/>
                <a:chOff x="1058" y="2976"/>
                <a:chExt cx="197" cy="998"/>
              </a:xfrm>
            </p:grpSpPr>
            <p:grpSp>
              <p:nvGrpSpPr>
                <p:cNvPr id="50298" name="Group 34"/>
                <p:cNvGrpSpPr>
                  <a:grpSpLocks/>
                </p:cNvGrpSpPr>
                <p:nvPr/>
              </p:nvGrpSpPr>
              <p:grpSpPr bwMode="auto">
                <a:xfrm>
                  <a:off x="1066" y="2976"/>
                  <a:ext cx="189" cy="454"/>
                  <a:chOff x="1240" y="2205"/>
                  <a:chExt cx="189" cy="454"/>
                </a:xfrm>
              </p:grpSpPr>
              <p:sp>
                <p:nvSpPr>
                  <p:cNvPr id="50303" name="Oval 35"/>
                  <p:cNvSpPr>
                    <a:spLocks noChangeArrowheads="1"/>
                  </p:cNvSpPr>
                  <p:nvPr/>
                </p:nvSpPr>
                <p:spPr bwMode="auto">
                  <a:xfrm>
                    <a:off x="1247" y="2205"/>
                    <a:ext cx="182" cy="182"/>
                  </a:xfrm>
                  <a:prstGeom prst="ellipse">
                    <a:avLst/>
                  </a:prstGeom>
                  <a:solidFill>
                    <a:schemeClr val="accent1"/>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304" name="Freeform 36"/>
                  <p:cNvSpPr>
                    <a:spLocks/>
                  </p:cNvSpPr>
                  <p:nvPr/>
                </p:nvSpPr>
                <p:spPr bwMode="auto">
                  <a:xfrm>
                    <a:off x="1240" y="2387"/>
                    <a:ext cx="52" cy="272"/>
                  </a:xfrm>
                  <a:custGeom>
                    <a:avLst/>
                    <a:gdLst>
                      <a:gd name="T0" fmla="*/ 52 w 52"/>
                      <a:gd name="T1" fmla="*/ 0 h 272"/>
                      <a:gd name="T2" fmla="*/ 7 w 52"/>
                      <a:gd name="T3" fmla="*/ 91 h 272"/>
                      <a:gd name="T4" fmla="*/ 7 w 52"/>
                      <a:gd name="T5" fmla="*/ 272 h 272"/>
                      <a:gd name="T6" fmla="*/ 0 60000 65536"/>
                      <a:gd name="T7" fmla="*/ 0 60000 65536"/>
                      <a:gd name="T8" fmla="*/ 0 60000 65536"/>
                      <a:gd name="T9" fmla="*/ 0 w 52"/>
                      <a:gd name="T10" fmla="*/ 0 h 272"/>
                      <a:gd name="T11" fmla="*/ 52 w 52"/>
                      <a:gd name="T12" fmla="*/ 272 h 272"/>
                    </a:gdLst>
                    <a:ahLst/>
                    <a:cxnLst>
                      <a:cxn ang="T6">
                        <a:pos x="T0" y="T1"/>
                      </a:cxn>
                      <a:cxn ang="T7">
                        <a:pos x="T2" y="T3"/>
                      </a:cxn>
                      <a:cxn ang="T8">
                        <a:pos x="T4" y="T5"/>
                      </a:cxn>
                    </a:cxnLst>
                    <a:rect l="T9" t="T10" r="T11" b="T12"/>
                    <a:pathLst>
                      <a:path w="52" h="272">
                        <a:moveTo>
                          <a:pt x="52" y="0"/>
                        </a:moveTo>
                        <a:cubicBezTo>
                          <a:pt x="33" y="23"/>
                          <a:pt x="14" y="46"/>
                          <a:pt x="7" y="91"/>
                        </a:cubicBezTo>
                        <a:cubicBezTo>
                          <a:pt x="0" y="136"/>
                          <a:pt x="7" y="242"/>
                          <a:pt x="7" y="272"/>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305" name="Freeform 37"/>
                  <p:cNvSpPr>
                    <a:spLocks/>
                  </p:cNvSpPr>
                  <p:nvPr/>
                </p:nvSpPr>
                <p:spPr bwMode="auto">
                  <a:xfrm>
                    <a:off x="1379" y="2380"/>
                    <a:ext cx="50" cy="279"/>
                  </a:xfrm>
                  <a:custGeom>
                    <a:avLst/>
                    <a:gdLst>
                      <a:gd name="T0" fmla="*/ 0 w 50"/>
                      <a:gd name="T1" fmla="*/ 0 h 279"/>
                      <a:gd name="T2" fmla="*/ 43 w 50"/>
                      <a:gd name="T3" fmla="*/ 143 h 279"/>
                      <a:gd name="T4" fmla="*/ 43 w 50"/>
                      <a:gd name="T5" fmla="*/ 279 h 279"/>
                      <a:gd name="T6" fmla="*/ 0 60000 65536"/>
                      <a:gd name="T7" fmla="*/ 0 60000 65536"/>
                      <a:gd name="T8" fmla="*/ 0 60000 65536"/>
                      <a:gd name="T9" fmla="*/ 0 w 50"/>
                      <a:gd name="T10" fmla="*/ 0 h 279"/>
                      <a:gd name="T11" fmla="*/ 50 w 50"/>
                      <a:gd name="T12" fmla="*/ 279 h 279"/>
                    </a:gdLst>
                    <a:ahLst/>
                    <a:cxnLst>
                      <a:cxn ang="T6">
                        <a:pos x="T0" y="T1"/>
                      </a:cxn>
                      <a:cxn ang="T7">
                        <a:pos x="T2" y="T3"/>
                      </a:cxn>
                      <a:cxn ang="T8">
                        <a:pos x="T4" y="T5"/>
                      </a:cxn>
                    </a:cxnLst>
                    <a:rect l="T9" t="T10" r="T11" b="T12"/>
                    <a:pathLst>
                      <a:path w="50" h="279">
                        <a:moveTo>
                          <a:pt x="0" y="0"/>
                        </a:moveTo>
                        <a:cubicBezTo>
                          <a:pt x="7" y="21"/>
                          <a:pt x="36" y="97"/>
                          <a:pt x="43" y="143"/>
                        </a:cubicBezTo>
                        <a:cubicBezTo>
                          <a:pt x="50" y="189"/>
                          <a:pt x="43" y="256"/>
                          <a:pt x="43" y="279"/>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grpSp>
              <p:nvGrpSpPr>
                <p:cNvPr id="50299" name="Group 38"/>
                <p:cNvGrpSpPr>
                  <a:grpSpLocks/>
                </p:cNvGrpSpPr>
                <p:nvPr/>
              </p:nvGrpSpPr>
              <p:grpSpPr bwMode="auto">
                <a:xfrm rot="10800000">
                  <a:off x="1058" y="3520"/>
                  <a:ext cx="189" cy="454"/>
                  <a:chOff x="1240" y="2205"/>
                  <a:chExt cx="189" cy="454"/>
                </a:xfrm>
              </p:grpSpPr>
              <p:sp>
                <p:nvSpPr>
                  <p:cNvPr id="50300" name="Oval 39"/>
                  <p:cNvSpPr>
                    <a:spLocks noChangeArrowheads="1"/>
                  </p:cNvSpPr>
                  <p:nvPr/>
                </p:nvSpPr>
                <p:spPr bwMode="auto">
                  <a:xfrm>
                    <a:off x="1247" y="2205"/>
                    <a:ext cx="182" cy="182"/>
                  </a:xfrm>
                  <a:prstGeom prst="ellipse">
                    <a:avLst/>
                  </a:prstGeom>
                  <a:solidFill>
                    <a:schemeClr val="accent1"/>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301" name="Freeform 40"/>
                  <p:cNvSpPr>
                    <a:spLocks/>
                  </p:cNvSpPr>
                  <p:nvPr/>
                </p:nvSpPr>
                <p:spPr bwMode="auto">
                  <a:xfrm>
                    <a:off x="1240" y="2387"/>
                    <a:ext cx="52" cy="272"/>
                  </a:xfrm>
                  <a:custGeom>
                    <a:avLst/>
                    <a:gdLst>
                      <a:gd name="T0" fmla="*/ 52 w 52"/>
                      <a:gd name="T1" fmla="*/ 0 h 272"/>
                      <a:gd name="T2" fmla="*/ 7 w 52"/>
                      <a:gd name="T3" fmla="*/ 91 h 272"/>
                      <a:gd name="T4" fmla="*/ 7 w 52"/>
                      <a:gd name="T5" fmla="*/ 272 h 272"/>
                      <a:gd name="T6" fmla="*/ 0 60000 65536"/>
                      <a:gd name="T7" fmla="*/ 0 60000 65536"/>
                      <a:gd name="T8" fmla="*/ 0 60000 65536"/>
                      <a:gd name="T9" fmla="*/ 0 w 52"/>
                      <a:gd name="T10" fmla="*/ 0 h 272"/>
                      <a:gd name="T11" fmla="*/ 52 w 52"/>
                      <a:gd name="T12" fmla="*/ 272 h 272"/>
                    </a:gdLst>
                    <a:ahLst/>
                    <a:cxnLst>
                      <a:cxn ang="T6">
                        <a:pos x="T0" y="T1"/>
                      </a:cxn>
                      <a:cxn ang="T7">
                        <a:pos x="T2" y="T3"/>
                      </a:cxn>
                      <a:cxn ang="T8">
                        <a:pos x="T4" y="T5"/>
                      </a:cxn>
                    </a:cxnLst>
                    <a:rect l="T9" t="T10" r="T11" b="T12"/>
                    <a:pathLst>
                      <a:path w="52" h="272">
                        <a:moveTo>
                          <a:pt x="52" y="0"/>
                        </a:moveTo>
                        <a:cubicBezTo>
                          <a:pt x="33" y="23"/>
                          <a:pt x="14" y="46"/>
                          <a:pt x="7" y="91"/>
                        </a:cubicBezTo>
                        <a:cubicBezTo>
                          <a:pt x="0" y="136"/>
                          <a:pt x="7" y="242"/>
                          <a:pt x="7" y="272"/>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302" name="Freeform 41"/>
                  <p:cNvSpPr>
                    <a:spLocks/>
                  </p:cNvSpPr>
                  <p:nvPr/>
                </p:nvSpPr>
                <p:spPr bwMode="auto">
                  <a:xfrm>
                    <a:off x="1379" y="2380"/>
                    <a:ext cx="50" cy="279"/>
                  </a:xfrm>
                  <a:custGeom>
                    <a:avLst/>
                    <a:gdLst>
                      <a:gd name="T0" fmla="*/ 0 w 50"/>
                      <a:gd name="T1" fmla="*/ 0 h 279"/>
                      <a:gd name="T2" fmla="*/ 43 w 50"/>
                      <a:gd name="T3" fmla="*/ 143 h 279"/>
                      <a:gd name="T4" fmla="*/ 43 w 50"/>
                      <a:gd name="T5" fmla="*/ 279 h 279"/>
                      <a:gd name="T6" fmla="*/ 0 60000 65536"/>
                      <a:gd name="T7" fmla="*/ 0 60000 65536"/>
                      <a:gd name="T8" fmla="*/ 0 60000 65536"/>
                      <a:gd name="T9" fmla="*/ 0 w 50"/>
                      <a:gd name="T10" fmla="*/ 0 h 279"/>
                      <a:gd name="T11" fmla="*/ 50 w 50"/>
                      <a:gd name="T12" fmla="*/ 279 h 279"/>
                    </a:gdLst>
                    <a:ahLst/>
                    <a:cxnLst>
                      <a:cxn ang="T6">
                        <a:pos x="T0" y="T1"/>
                      </a:cxn>
                      <a:cxn ang="T7">
                        <a:pos x="T2" y="T3"/>
                      </a:cxn>
                      <a:cxn ang="T8">
                        <a:pos x="T4" y="T5"/>
                      </a:cxn>
                    </a:cxnLst>
                    <a:rect l="T9" t="T10" r="T11" b="T12"/>
                    <a:pathLst>
                      <a:path w="50" h="279">
                        <a:moveTo>
                          <a:pt x="0" y="0"/>
                        </a:moveTo>
                        <a:cubicBezTo>
                          <a:pt x="7" y="21"/>
                          <a:pt x="36" y="97"/>
                          <a:pt x="43" y="143"/>
                        </a:cubicBezTo>
                        <a:cubicBezTo>
                          <a:pt x="50" y="189"/>
                          <a:pt x="43" y="256"/>
                          <a:pt x="43" y="279"/>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grpSp>
          <p:grpSp>
            <p:nvGrpSpPr>
              <p:cNvPr id="50289" name="Group 42"/>
              <p:cNvGrpSpPr>
                <a:grpSpLocks/>
              </p:cNvGrpSpPr>
              <p:nvPr/>
            </p:nvGrpSpPr>
            <p:grpSpPr bwMode="auto">
              <a:xfrm>
                <a:off x="1730" y="2976"/>
                <a:ext cx="197" cy="998"/>
                <a:chOff x="1058" y="2976"/>
                <a:chExt cx="197" cy="998"/>
              </a:xfrm>
            </p:grpSpPr>
            <p:grpSp>
              <p:nvGrpSpPr>
                <p:cNvPr id="50290" name="Group 43"/>
                <p:cNvGrpSpPr>
                  <a:grpSpLocks/>
                </p:cNvGrpSpPr>
                <p:nvPr/>
              </p:nvGrpSpPr>
              <p:grpSpPr bwMode="auto">
                <a:xfrm>
                  <a:off x="1066" y="2976"/>
                  <a:ext cx="189" cy="454"/>
                  <a:chOff x="1240" y="2205"/>
                  <a:chExt cx="189" cy="454"/>
                </a:xfrm>
              </p:grpSpPr>
              <p:sp>
                <p:nvSpPr>
                  <p:cNvPr id="50295" name="Oval 44"/>
                  <p:cNvSpPr>
                    <a:spLocks noChangeArrowheads="1"/>
                  </p:cNvSpPr>
                  <p:nvPr/>
                </p:nvSpPr>
                <p:spPr bwMode="auto">
                  <a:xfrm>
                    <a:off x="1247" y="2205"/>
                    <a:ext cx="182" cy="182"/>
                  </a:xfrm>
                  <a:prstGeom prst="ellipse">
                    <a:avLst/>
                  </a:prstGeom>
                  <a:solidFill>
                    <a:schemeClr val="accent1"/>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296" name="Freeform 45"/>
                  <p:cNvSpPr>
                    <a:spLocks/>
                  </p:cNvSpPr>
                  <p:nvPr/>
                </p:nvSpPr>
                <p:spPr bwMode="auto">
                  <a:xfrm>
                    <a:off x="1240" y="2387"/>
                    <a:ext cx="52" cy="272"/>
                  </a:xfrm>
                  <a:custGeom>
                    <a:avLst/>
                    <a:gdLst>
                      <a:gd name="T0" fmla="*/ 52 w 52"/>
                      <a:gd name="T1" fmla="*/ 0 h 272"/>
                      <a:gd name="T2" fmla="*/ 7 w 52"/>
                      <a:gd name="T3" fmla="*/ 91 h 272"/>
                      <a:gd name="T4" fmla="*/ 7 w 52"/>
                      <a:gd name="T5" fmla="*/ 272 h 272"/>
                      <a:gd name="T6" fmla="*/ 0 60000 65536"/>
                      <a:gd name="T7" fmla="*/ 0 60000 65536"/>
                      <a:gd name="T8" fmla="*/ 0 60000 65536"/>
                      <a:gd name="T9" fmla="*/ 0 w 52"/>
                      <a:gd name="T10" fmla="*/ 0 h 272"/>
                      <a:gd name="T11" fmla="*/ 52 w 52"/>
                      <a:gd name="T12" fmla="*/ 272 h 272"/>
                    </a:gdLst>
                    <a:ahLst/>
                    <a:cxnLst>
                      <a:cxn ang="T6">
                        <a:pos x="T0" y="T1"/>
                      </a:cxn>
                      <a:cxn ang="T7">
                        <a:pos x="T2" y="T3"/>
                      </a:cxn>
                      <a:cxn ang="T8">
                        <a:pos x="T4" y="T5"/>
                      </a:cxn>
                    </a:cxnLst>
                    <a:rect l="T9" t="T10" r="T11" b="T12"/>
                    <a:pathLst>
                      <a:path w="52" h="272">
                        <a:moveTo>
                          <a:pt x="52" y="0"/>
                        </a:moveTo>
                        <a:cubicBezTo>
                          <a:pt x="33" y="23"/>
                          <a:pt x="14" y="46"/>
                          <a:pt x="7" y="91"/>
                        </a:cubicBezTo>
                        <a:cubicBezTo>
                          <a:pt x="0" y="136"/>
                          <a:pt x="7" y="242"/>
                          <a:pt x="7" y="272"/>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297" name="Freeform 46"/>
                  <p:cNvSpPr>
                    <a:spLocks/>
                  </p:cNvSpPr>
                  <p:nvPr/>
                </p:nvSpPr>
                <p:spPr bwMode="auto">
                  <a:xfrm>
                    <a:off x="1379" y="2380"/>
                    <a:ext cx="50" cy="279"/>
                  </a:xfrm>
                  <a:custGeom>
                    <a:avLst/>
                    <a:gdLst>
                      <a:gd name="T0" fmla="*/ 0 w 50"/>
                      <a:gd name="T1" fmla="*/ 0 h 279"/>
                      <a:gd name="T2" fmla="*/ 43 w 50"/>
                      <a:gd name="T3" fmla="*/ 143 h 279"/>
                      <a:gd name="T4" fmla="*/ 43 w 50"/>
                      <a:gd name="T5" fmla="*/ 279 h 279"/>
                      <a:gd name="T6" fmla="*/ 0 60000 65536"/>
                      <a:gd name="T7" fmla="*/ 0 60000 65536"/>
                      <a:gd name="T8" fmla="*/ 0 60000 65536"/>
                      <a:gd name="T9" fmla="*/ 0 w 50"/>
                      <a:gd name="T10" fmla="*/ 0 h 279"/>
                      <a:gd name="T11" fmla="*/ 50 w 50"/>
                      <a:gd name="T12" fmla="*/ 279 h 279"/>
                    </a:gdLst>
                    <a:ahLst/>
                    <a:cxnLst>
                      <a:cxn ang="T6">
                        <a:pos x="T0" y="T1"/>
                      </a:cxn>
                      <a:cxn ang="T7">
                        <a:pos x="T2" y="T3"/>
                      </a:cxn>
                      <a:cxn ang="T8">
                        <a:pos x="T4" y="T5"/>
                      </a:cxn>
                    </a:cxnLst>
                    <a:rect l="T9" t="T10" r="T11" b="T12"/>
                    <a:pathLst>
                      <a:path w="50" h="279">
                        <a:moveTo>
                          <a:pt x="0" y="0"/>
                        </a:moveTo>
                        <a:cubicBezTo>
                          <a:pt x="7" y="21"/>
                          <a:pt x="36" y="97"/>
                          <a:pt x="43" y="143"/>
                        </a:cubicBezTo>
                        <a:cubicBezTo>
                          <a:pt x="50" y="189"/>
                          <a:pt x="43" y="256"/>
                          <a:pt x="43" y="279"/>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grpSp>
              <p:nvGrpSpPr>
                <p:cNvPr id="50291" name="Group 47"/>
                <p:cNvGrpSpPr>
                  <a:grpSpLocks/>
                </p:cNvGrpSpPr>
                <p:nvPr/>
              </p:nvGrpSpPr>
              <p:grpSpPr bwMode="auto">
                <a:xfrm rot="10800000">
                  <a:off x="1058" y="3520"/>
                  <a:ext cx="189" cy="454"/>
                  <a:chOff x="1240" y="2205"/>
                  <a:chExt cx="189" cy="454"/>
                </a:xfrm>
              </p:grpSpPr>
              <p:sp>
                <p:nvSpPr>
                  <p:cNvPr id="50292" name="Oval 48"/>
                  <p:cNvSpPr>
                    <a:spLocks noChangeArrowheads="1"/>
                  </p:cNvSpPr>
                  <p:nvPr/>
                </p:nvSpPr>
                <p:spPr bwMode="auto">
                  <a:xfrm>
                    <a:off x="1247" y="2205"/>
                    <a:ext cx="182" cy="182"/>
                  </a:xfrm>
                  <a:prstGeom prst="ellipse">
                    <a:avLst/>
                  </a:prstGeom>
                  <a:solidFill>
                    <a:schemeClr val="accent1"/>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293" name="Freeform 49"/>
                  <p:cNvSpPr>
                    <a:spLocks/>
                  </p:cNvSpPr>
                  <p:nvPr/>
                </p:nvSpPr>
                <p:spPr bwMode="auto">
                  <a:xfrm>
                    <a:off x="1240" y="2387"/>
                    <a:ext cx="52" cy="272"/>
                  </a:xfrm>
                  <a:custGeom>
                    <a:avLst/>
                    <a:gdLst>
                      <a:gd name="T0" fmla="*/ 52 w 52"/>
                      <a:gd name="T1" fmla="*/ 0 h 272"/>
                      <a:gd name="T2" fmla="*/ 7 w 52"/>
                      <a:gd name="T3" fmla="*/ 91 h 272"/>
                      <a:gd name="T4" fmla="*/ 7 w 52"/>
                      <a:gd name="T5" fmla="*/ 272 h 272"/>
                      <a:gd name="T6" fmla="*/ 0 60000 65536"/>
                      <a:gd name="T7" fmla="*/ 0 60000 65536"/>
                      <a:gd name="T8" fmla="*/ 0 60000 65536"/>
                      <a:gd name="T9" fmla="*/ 0 w 52"/>
                      <a:gd name="T10" fmla="*/ 0 h 272"/>
                      <a:gd name="T11" fmla="*/ 52 w 52"/>
                      <a:gd name="T12" fmla="*/ 272 h 272"/>
                    </a:gdLst>
                    <a:ahLst/>
                    <a:cxnLst>
                      <a:cxn ang="T6">
                        <a:pos x="T0" y="T1"/>
                      </a:cxn>
                      <a:cxn ang="T7">
                        <a:pos x="T2" y="T3"/>
                      </a:cxn>
                      <a:cxn ang="T8">
                        <a:pos x="T4" y="T5"/>
                      </a:cxn>
                    </a:cxnLst>
                    <a:rect l="T9" t="T10" r="T11" b="T12"/>
                    <a:pathLst>
                      <a:path w="52" h="272">
                        <a:moveTo>
                          <a:pt x="52" y="0"/>
                        </a:moveTo>
                        <a:cubicBezTo>
                          <a:pt x="33" y="23"/>
                          <a:pt x="14" y="46"/>
                          <a:pt x="7" y="91"/>
                        </a:cubicBezTo>
                        <a:cubicBezTo>
                          <a:pt x="0" y="136"/>
                          <a:pt x="7" y="242"/>
                          <a:pt x="7" y="272"/>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294" name="Freeform 50"/>
                  <p:cNvSpPr>
                    <a:spLocks/>
                  </p:cNvSpPr>
                  <p:nvPr/>
                </p:nvSpPr>
                <p:spPr bwMode="auto">
                  <a:xfrm>
                    <a:off x="1379" y="2380"/>
                    <a:ext cx="50" cy="279"/>
                  </a:xfrm>
                  <a:custGeom>
                    <a:avLst/>
                    <a:gdLst>
                      <a:gd name="T0" fmla="*/ 0 w 50"/>
                      <a:gd name="T1" fmla="*/ 0 h 279"/>
                      <a:gd name="T2" fmla="*/ 43 w 50"/>
                      <a:gd name="T3" fmla="*/ 143 h 279"/>
                      <a:gd name="T4" fmla="*/ 43 w 50"/>
                      <a:gd name="T5" fmla="*/ 279 h 279"/>
                      <a:gd name="T6" fmla="*/ 0 60000 65536"/>
                      <a:gd name="T7" fmla="*/ 0 60000 65536"/>
                      <a:gd name="T8" fmla="*/ 0 60000 65536"/>
                      <a:gd name="T9" fmla="*/ 0 w 50"/>
                      <a:gd name="T10" fmla="*/ 0 h 279"/>
                      <a:gd name="T11" fmla="*/ 50 w 50"/>
                      <a:gd name="T12" fmla="*/ 279 h 279"/>
                    </a:gdLst>
                    <a:ahLst/>
                    <a:cxnLst>
                      <a:cxn ang="T6">
                        <a:pos x="T0" y="T1"/>
                      </a:cxn>
                      <a:cxn ang="T7">
                        <a:pos x="T2" y="T3"/>
                      </a:cxn>
                      <a:cxn ang="T8">
                        <a:pos x="T4" y="T5"/>
                      </a:cxn>
                    </a:cxnLst>
                    <a:rect l="T9" t="T10" r="T11" b="T12"/>
                    <a:pathLst>
                      <a:path w="50" h="279">
                        <a:moveTo>
                          <a:pt x="0" y="0"/>
                        </a:moveTo>
                        <a:cubicBezTo>
                          <a:pt x="7" y="21"/>
                          <a:pt x="36" y="97"/>
                          <a:pt x="43" y="143"/>
                        </a:cubicBezTo>
                        <a:cubicBezTo>
                          <a:pt x="50" y="189"/>
                          <a:pt x="43" y="256"/>
                          <a:pt x="43" y="279"/>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grpSp>
        </p:grpSp>
        <p:grpSp>
          <p:nvGrpSpPr>
            <p:cNvPr id="50193" name="Group 52"/>
            <p:cNvGrpSpPr>
              <a:grpSpLocks/>
            </p:cNvGrpSpPr>
            <p:nvPr/>
          </p:nvGrpSpPr>
          <p:grpSpPr bwMode="auto">
            <a:xfrm>
              <a:off x="2200" y="2976"/>
              <a:ext cx="1112" cy="998"/>
              <a:chOff x="1058" y="2976"/>
              <a:chExt cx="1112" cy="998"/>
            </a:xfrm>
          </p:grpSpPr>
          <p:grpSp>
            <p:nvGrpSpPr>
              <p:cNvPr id="50240" name="Group 53"/>
              <p:cNvGrpSpPr>
                <a:grpSpLocks/>
              </p:cNvGrpSpPr>
              <p:nvPr/>
            </p:nvGrpSpPr>
            <p:grpSpPr bwMode="auto">
              <a:xfrm>
                <a:off x="1058" y="2976"/>
                <a:ext cx="197" cy="998"/>
                <a:chOff x="1058" y="2976"/>
                <a:chExt cx="197" cy="998"/>
              </a:xfrm>
            </p:grpSpPr>
            <p:grpSp>
              <p:nvGrpSpPr>
                <p:cNvPr id="50277" name="Group 54"/>
                <p:cNvGrpSpPr>
                  <a:grpSpLocks/>
                </p:cNvGrpSpPr>
                <p:nvPr/>
              </p:nvGrpSpPr>
              <p:grpSpPr bwMode="auto">
                <a:xfrm>
                  <a:off x="1066" y="2976"/>
                  <a:ext cx="189" cy="454"/>
                  <a:chOff x="1240" y="2205"/>
                  <a:chExt cx="189" cy="454"/>
                </a:xfrm>
              </p:grpSpPr>
              <p:sp>
                <p:nvSpPr>
                  <p:cNvPr id="50282" name="Oval 55"/>
                  <p:cNvSpPr>
                    <a:spLocks noChangeArrowheads="1"/>
                  </p:cNvSpPr>
                  <p:nvPr/>
                </p:nvSpPr>
                <p:spPr bwMode="auto">
                  <a:xfrm>
                    <a:off x="1247" y="2205"/>
                    <a:ext cx="182" cy="182"/>
                  </a:xfrm>
                  <a:prstGeom prst="ellipse">
                    <a:avLst/>
                  </a:prstGeom>
                  <a:solidFill>
                    <a:schemeClr val="accent1"/>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283" name="Freeform 56"/>
                  <p:cNvSpPr>
                    <a:spLocks/>
                  </p:cNvSpPr>
                  <p:nvPr/>
                </p:nvSpPr>
                <p:spPr bwMode="auto">
                  <a:xfrm>
                    <a:off x="1240" y="2387"/>
                    <a:ext cx="52" cy="272"/>
                  </a:xfrm>
                  <a:custGeom>
                    <a:avLst/>
                    <a:gdLst>
                      <a:gd name="T0" fmla="*/ 52 w 52"/>
                      <a:gd name="T1" fmla="*/ 0 h 272"/>
                      <a:gd name="T2" fmla="*/ 7 w 52"/>
                      <a:gd name="T3" fmla="*/ 91 h 272"/>
                      <a:gd name="T4" fmla="*/ 7 w 52"/>
                      <a:gd name="T5" fmla="*/ 272 h 272"/>
                      <a:gd name="T6" fmla="*/ 0 60000 65536"/>
                      <a:gd name="T7" fmla="*/ 0 60000 65536"/>
                      <a:gd name="T8" fmla="*/ 0 60000 65536"/>
                      <a:gd name="T9" fmla="*/ 0 w 52"/>
                      <a:gd name="T10" fmla="*/ 0 h 272"/>
                      <a:gd name="T11" fmla="*/ 52 w 52"/>
                      <a:gd name="T12" fmla="*/ 272 h 272"/>
                    </a:gdLst>
                    <a:ahLst/>
                    <a:cxnLst>
                      <a:cxn ang="T6">
                        <a:pos x="T0" y="T1"/>
                      </a:cxn>
                      <a:cxn ang="T7">
                        <a:pos x="T2" y="T3"/>
                      </a:cxn>
                      <a:cxn ang="T8">
                        <a:pos x="T4" y="T5"/>
                      </a:cxn>
                    </a:cxnLst>
                    <a:rect l="T9" t="T10" r="T11" b="T12"/>
                    <a:pathLst>
                      <a:path w="52" h="272">
                        <a:moveTo>
                          <a:pt x="52" y="0"/>
                        </a:moveTo>
                        <a:cubicBezTo>
                          <a:pt x="33" y="23"/>
                          <a:pt x="14" y="46"/>
                          <a:pt x="7" y="91"/>
                        </a:cubicBezTo>
                        <a:cubicBezTo>
                          <a:pt x="0" y="136"/>
                          <a:pt x="7" y="242"/>
                          <a:pt x="7" y="272"/>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284" name="Freeform 57"/>
                  <p:cNvSpPr>
                    <a:spLocks/>
                  </p:cNvSpPr>
                  <p:nvPr/>
                </p:nvSpPr>
                <p:spPr bwMode="auto">
                  <a:xfrm>
                    <a:off x="1379" y="2380"/>
                    <a:ext cx="50" cy="279"/>
                  </a:xfrm>
                  <a:custGeom>
                    <a:avLst/>
                    <a:gdLst>
                      <a:gd name="T0" fmla="*/ 0 w 50"/>
                      <a:gd name="T1" fmla="*/ 0 h 279"/>
                      <a:gd name="T2" fmla="*/ 43 w 50"/>
                      <a:gd name="T3" fmla="*/ 143 h 279"/>
                      <a:gd name="T4" fmla="*/ 43 w 50"/>
                      <a:gd name="T5" fmla="*/ 279 h 279"/>
                      <a:gd name="T6" fmla="*/ 0 60000 65536"/>
                      <a:gd name="T7" fmla="*/ 0 60000 65536"/>
                      <a:gd name="T8" fmla="*/ 0 60000 65536"/>
                      <a:gd name="T9" fmla="*/ 0 w 50"/>
                      <a:gd name="T10" fmla="*/ 0 h 279"/>
                      <a:gd name="T11" fmla="*/ 50 w 50"/>
                      <a:gd name="T12" fmla="*/ 279 h 279"/>
                    </a:gdLst>
                    <a:ahLst/>
                    <a:cxnLst>
                      <a:cxn ang="T6">
                        <a:pos x="T0" y="T1"/>
                      </a:cxn>
                      <a:cxn ang="T7">
                        <a:pos x="T2" y="T3"/>
                      </a:cxn>
                      <a:cxn ang="T8">
                        <a:pos x="T4" y="T5"/>
                      </a:cxn>
                    </a:cxnLst>
                    <a:rect l="T9" t="T10" r="T11" b="T12"/>
                    <a:pathLst>
                      <a:path w="50" h="279">
                        <a:moveTo>
                          <a:pt x="0" y="0"/>
                        </a:moveTo>
                        <a:cubicBezTo>
                          <a:pt x="7" y="21"/>
                          <a:pt x="36" y="97"/>
                          <a:pt x="43" y="143"/>
                        </a:cubicBezTo>
                        <a:cubicBezTo>
                          <a:pt x="50" y="189"/>
                          <a:pt x="43" y="256"/>
                          <a:pt x="43" y="279"/>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grpSp>
              <p:nvGrpSpPr>
                <p:cNvPr id="50278" name="Group 58"/>
                <p:cNvGrpSpPr>
                  <a:grpSpLocks/>
                </p:cNvGrpSpPr>
                <p:nvPr/>
              </p:nvGrpSpPr>
              <p:grpSpPr bwMode="auto">
                <a:xfrm rot="10800000">
                  <a:off x="1058" y="3520"/>
                  <a:ext cx="189" cy="454"/>
                  <a:chOff x="1240" y="2205"/>
                  <a:chExt cx="189" cy="454"/>
                </a:xfrm>
              </p:grpSpPr>
              <p:sp>
                <p:nvSpPr>
                  <p:cNvPr id="50279" name="Oval 59"/>
                  <p:cNvSpPr>
                    <a:spLocks noChangeArrowheads="1"/>
                  </p:cNvSpPr>
                  <p:nvPr/>
                </p:nvSpPr>
                <p:spPr bwMode="auto">
                  <a:xfrm>
                    <a:off x="1247" y="2205"/>
                    <a:ext cx="182" cy="182"/>
                  </a:xfrm>
                  <a:prstGeom prst="ellipse">
                    <a:avLst/>
                  </a:prstGeom>
                  <a:solidFill>
                    <a:schemeClr val="accent1"/>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280" name="Freeform 60"/>
                  <p:cNvSpPr>
                    <a:spLocks/>
                  </p:cNvSpPr>
                  <p:nvPr/>
                </p:nvSpPr>
                <p:spPr bwMode="auto">
                  <a:xfrm>
                    <a:off x="1240" y="2387"/>
                    <a:ext cx="52" cy="272"/>
                  </a:xfrm>
                  <a:custGeom>
                    <a:avLst/>
                    <a:gdLst>
                      <a:gd name="T0" fmla="*/ 52 w 52"/>
                      <a:gd name="T1" fmla="*/ 0 h 272"/>
                      <a:gd name="T2" fmla="*/ 7 w 52"/>
                      <a:gd name="T3" fmla="*/ 91 h 272"/>
                      <a:gd name="T4" fmla="*/ 7 w 52"/>
                      <a:gd name="T5" fmla="*/ 272 h 272"/>
                      <a:gd name="T6" fmla="*/ 0 60000 65536"/>
                      <a:gd name="T7" fmla="*/ 0 60000 65536"/>
                      <a:gd name="T8" fmla="*/ 0 60000 65536"/>
                      <a:gd name="T9" fmla="*/ 0 w 52"/>
                      <a:gd name="T10" fmla="*/ 0 h 272"/>
                      <a:gd name="T11" fmla="*/ 52 w 52"/>
                      <a:gd name="T12" fmla="*/ 272 h 272"/>
                    </a:gdLst>
                    <a:ahLst/>
                    <a:cxnLst>
                      <a:cxn ang="T6">
                        <a:pos x="T0" y="T1"/>
                      </a:cxn>
                      <a:cxn ang="T7">
                        <a:pos x="T2" y="T3"/>
                      </a:cxn>
                      <a:cxn ang="T8">
                        <a:pos x="T4" y="T5"/>
                      </a:cxn>
                    </a:cxnLst>
                    <a:rect l="T9" t="T10" r="T11" b="T12"/>
                    <a:pathLst>
                      <a:path w="52" h="272">
                        <a:moveTo>
                          <a:pt x="52" y="0"/>
                        </a:moveTo>
                        <a:cubicBezTo>
                          <a:pt x="33" y="23"/>
                          <a:pt x="14" y="46"/>
                          <a:pt x="7" y="91"/>
                        </a:cubicBezTo>
                        <a:cubicBezTo>
                          <a:pt x="0" y="136"/>
                          <a:pt x="7" y="242"/>
                          <a:pt x="7" y="272"/>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281" name="Freeform 61"/>
                  <p:cNvSpPr>
                    <a:spLocks/>
                  </p:cNvSpPr>
                  <p:nvPr/>
                </p:nvSpPr>
                <p:spPr bwMode="auto">
                  <a:xfrm>
                    <a:off x="1379" y="2380"/>
                    <a:ext cx="50" cy="279"/>
                  </a:xfrm>
                  <a:custGeom>
                    <a:avLst/>
                    <a:gdLst>
                      <a:gd name="T0" fmla="*/ 0 w 50"/>
                      <a:gd name="T1" fmla="*/ 0 h 279"/>
                      <a:gd name="T2" fmla="*/ 43 w 50"/>
                      <a:gd name="T3" fmla="*/ 143 h 279"/>
                      <a:gd name="T4" fmla="*/ 43 w 50"/>
                      <a:gd name="T5" fmla="*/ 279 h 279"/>
                      <a:gd name="T6" fmla="*/ 0 60000 65536"/>
                      <a:gd name="T7" fmla="*/ 0 60000 65536"/>
                      <a:gd name="T8" fmla="*/ 0 60000 65536"/>
                      <a:gd name="T9" fmla="*/ 0 w 50"/>
                      <a:gd name="T10" fmla="*/ 0 h 279"/>
                      <a:gd name="T11" fmla="*/ 50 w 50"/>
                      <a:gd name="T12" fmla="*/ 279 h 279"/>
                    </a:gdLst>
                    <a:ahLst/>
                    <a:cxnLst>
                      <a:cxn ang="T6">
                        <a:pos x="T0" y="T1"/>
                      </a:cxn>
                      <a:cxn ang="T7">
                        <a:pos x="T2" y="T3"/>
                      </a:cxn>
                      <a:cxn ang="T8">
                        <a:pos x="T4" y="T5"/>
                      </a:cxn>
                    </a:cxnLst>
                    <a:rect l="T9" t="T10" r="T11" b="T12"/>
                    <a:pathLst>
                      <a:path w="50" h="279">
                        <a:moveTo>
                          <a:pt x="0" y="0"/>
                        </a:moveTo>
                        <a:cubicBezTo>
                          <a:pt x="7" y="21"/>
                          <a:pt x="36" y="97"/>
                          <a:pt x="43" y="143"/>
                        </a:cubicBezTo>
                        <a:cubicBezTo>
                          <a:pt x="50" y="189"/>
                          <a:pt x="43" y="256"/>
                          <a:pt x="43" y="279"/>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grpSp>
          <p:grpSp>
            <p:nvGrpSpPr>
              <p:cNvPr id="50241" name="Group 62"/>
              <p:cNvGrpSpPr>
                <a:grpSpLocks/>
              </p:cNvGrpSpPr>
              <p:nvPr/>
            </p:nvGrpSpPr>
            <p:grpSpPr bwMode="auto">
              <a:xfrm>
                <a:off x="1277" y="2976"/>
                <a:ext cx="197" cy="998"/>
                <a:chOff x="1058" y="2976"/>
                <a:chExt cx="197" cy="998"/>
              </a:xfrm>
            </p:grpSpPr>
            <p:grpSp>
              <p:nvGrpSpPr>
                <p:cNvPr id="50269" name="Group 63"/>
                <p:cNvGrpSpPr>
                  <a:grpSpLocks/>
                </p:cNvGrpSpPr>
                <p:nvPr/>
              </p:nvGrpSpPr>
              <p:grpSpPr bwMode="auto">
                <a:xfrm>
                  <a:off x="1066" y="2976"/>
                  <a:ext cx="189" cy="454"/>
                  <a:chOff x="1240" y="2205"/>
                  <a:chExt cx="189" cy="454"/>
                </a:xfrm>
              </p:grpSpPr>
              <p:sp>
                <p:nvSpPr>
                  <p:cNvPr id="50274" name="Oval 64"/>
                  <p:cNvSpPr>
                    <a:spLocks noChangeArrowheads="1"/>
                  </p:cNvSpPr>
                  <p:nvPr/>
                </p:nvSpPr>
                <p:spPr bwMode="auto">
                  <a:xfrm>
                    <a:off x="1247" y="2205"/>
                    <a:ext cx="182" cy="182"/>
                  </a:xfrm>
                  <a:prstGeom prst="ellipse">
                    <a:avLst/>
                  </a:prstGeom>
                  <a:solidFill>
                    <a:schemeClr val="accent1"/>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275" name="Freeform 65"/>
                  <p:cNvSpPr>
                    <a:spLocks/>
                  </p:cNvSpPr>
                  <p:nvPr/>
                </p:nvSpPr>
                <p:spPr bwMode="auto">
                  <a:xfrm>
                    <a:off x="1240" y="2387"/>
                    <a:ext cx="52" cy="272"/>
                  </a:xfrm>
                  <a:custGeom>
                    <a:avLst/>
                    <a:gdLst>
                      <a:gd name="T0" fmla="*/ 52 w 52"/>
                      <a:gd name="T1" fmla="*/ 0 h 272"/>
                      <a:gd name="T2" fmla="*/ 7 w 52"/>
                      <a:gd name="T3" fmla="*/ 91 h 272"/>
                      <a:gd name="T4" fmla="*/ 7 w 52"/>
                      <a:gd name="T5" fmla="*/ 272 h 272"/>
                      <a:gd name="T6" fmla="*/ 0 60000 65536"/>
                      <a:gd name="T7" fmla="*/ 0 60000 65536"/>
                      <a:gd name="T8" fmla="*/ 0 60000 65536"/>
                      <a:gd name="T9" fmla="*/ 0 w 52"/>
                      <a:gd name="T10" fmla="*/ 0 h 272"/>
                      <a:gd name="T11" fmla="*/ 52 w 52"/>
                      <a:gd name="T12" fmla="*/ 272 h 272"/>
                    </a:gdLst>
                    <a:ahLst/>
                    <a:cxnLst>
                      <a:cxn ang="T6">
                        <a:pos x="T0" y="T1"/>
                      </a:cxn>
                      <a:cxn ang="T7">
                        <a:pos x="T2" y="T3"/>
                      </a:cxn>
                      <a:cxn ang="T8">
                        <a:pos x="T4" y="T5"/>
                      </a:cxn>
                    </a:cxnLst>
                    <a:rect l="T9" t="T10" r="T11" b="T12"/>
                    <a:pathLst>
                      <a:path w="52" h="272">
                        <a:moveTo>
                          <a:pt x="52" y="0"/>
                        </a:moveTo>
                        <a:cubicBezTo>
                          <a:pt x="33" y="23"/>
                          <a:pt x="14" y="46"/>
                          <a:pt x="7" y="91"/>
                        </a:cubicBezTo>
                        <a:cubicBezTo>
                          <a:pt x="0" y="136"/>
                          <a:pt x="7" y="242"/>
                          <a:pt x="7" y="272"/>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276" name="Freeform 66"/>
                  <p:cNvSpPr>
                    <a:spLocks/>
                  </p:cNvSpPr>
                  <p:nvPr/>
                </p:nvSpPr>
                <p:spPr bwMode="auto">
                  <a:xfrm>
                    <a:off x="1379" y="2380"/>
                    <a:ext cx="50" cy="279"/>
                  </a:xfrm>
                  <a:custGeom>
                    <a:avLst/>
                    <a:gdLst>
                      <a:gd name="T0" fmla="*/ 0 w 50"/>
                      <a:gd name="T1" fmla="*/ 0 h 279"/>
                      <a:gd name="T2" fmla="*/ 43 w 50"/>
                      <a:gd name="T3" fmla="*/ 143 h 279"/>
                      <a:gd name="T4" fmla="*/ 43 w 50"/>
                      <a:gd name="T5" fmla="*/ 279 h 279"/>
                      <a:gd name="T6" fmla="*/ 0 60000 65536"/>
                      <a:gd name="T7" fmla="*/ 0 60000 65536"/>
                      <a:gd name="T8" fmla="*/ 0 60000 65536"/>
                      <a:gd name="T9" fmla="*/ 0 w 50"/>
                      <a:gd name="T10" fmla="*/ 0 h 279"/>
                      <a:gd name="T11" fmla="*/ 50 w 50"/>
                      <a:gd name="T12" fmla="*/ 279 h 279"/>
                    </a:gdLst>
                    <a:ahLst/>
                    <a:cxnLst>
                      <a:cxn ang="T6">
                        <a:pos x="T0" y="T1"/>
                      </a:cxn>
                      <a:cxn ang="T7">
                        <a:pos x="T2" y="T3"/>
                      </a:cxn>
                      <a:cxn ang="T8">
                        <a:pos x="T4" y="T5"/>
                      </a:cxn>
                    </a:cxnLst>
                    <a:rect l="T9" t="T10" r="T11" b="T12"/>
                    <a:pathLst>
                      <a:path w="50" h="279">
                        <a:moveTo>
                          <a:pt x="0" y="0"/>
                        </a:moveTo>
                        <a:cubicBezTo>
                          <a:pt x="7" y="21"/>
                          <a:pt x="36" y="97"/>
                          <a:pt x="43" y="143"/>
                        </a:cubicBezTo>
                        <a:cubicBezTo>
                          <a:pt x="50" y="189"/>
                          <a:pt x="43" y="256"/>
                          <a:pt x="43" y="279"/>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grpSp>
              <p:nvGrpSpPr>
                <p:cNvPr id="50270" name="Group 67"/>
                <p:cNvGrpSpPr>
                  <a:grpSpLocks/>
                </p:cNvGrpSpPr>
                <p:nvPr/>
              </p:nvGrpSpPr>
              <p:grpSpPr bwMode="auto">
                <a:xfrm rot="10800000">
                  <a:off x="1058" y="3520"/>
                  <a:ext cx="189" cy="454"/>
                  <a:chOff x="1240" y="2205"/>
                  <a:chExt cx="189" cy="454"/>
                </a:xfrm>
              </p:grpSpPr>
              <p:sp>
                <p:nvSpPr>
                  <p:cNvPr id="50271" name="Oval 68"/>
                  <p:cNvSpPr>
                    <a:spLocks noChangeArrowheads="1"/>
                  </p:cNvSpPr>
                  <p:nvPr/>
                </p:nvSpPr>
                <p:spPr bwMode="auto">
                  <a:xfrm>
                    <a:off x="1247" y="2205"/>
                    <a:ext cx="182" cy="182"/>
                  </a:xfrm>
                  <a:prstGeom prst="ellipse">
                    <a:avLst/>
                  </a:prstGeom>
                  <a:solidFill>
                    <a:schemeClr val="accent1"/>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272" name="Freeform 69"/>
                  <p:cNvSpPr>
                    <a:spLocks/>
                  </p:cNvSpPr>
                  <p:nvPr/>
                </p:nvSpPr>
                <p:spPr bwMode="auto">
                  <a:xfrm>
                    <a:off x="1240" y="2387"/>
                    <a:ext cx="52" cy="272"/>
                  </a:xfrm>
                  <a:custGeom>
                    <a:avLst/>
                    <a:gdLst>
                      <a:gd name="T0" fmla="*/ 52 w 52"/>
                      <a:gd name="T1" fmla="*/ 0 h 272"/>
                      <a:gd name="T2" fmla="*/ 7 w 52"/>
                      <a:gd name="T3" fmla="*/ 91 h 272"/>
                      <a:gd name="T4" fmla="*/ 7 w 52"/>
                      <a:gd name="T5" fmla="*/ 272 h 272"/>
                      <a:gd name="T6" fmla="*/ 0 60000 65536"/>
                      <a:gd name="T7" fmla="*/ 0 60000 65536"/>
                      <a:gd name="T8" fmla="*/ 0 60000 65536"/>
                      <a:gd name="T9" fmla="*/ 0 w 52"/>
                      <a:gd name="T10" fmla="*/ 0 h 272"/>
                      <a:gd name="T11" fmla="*/ 52 w 52"/>
                      <a:gd name="T12" fmla="*/ 272 h 272"/>
                    </a:gdLst>
                    <a:ahLst/>
                    <a:cxnLst>
                      <a:cxn ang="T6">
                        <a:pos x="T0" y="T1"/>
                      </a:cxn>
                      <a:cxn ang="T7">
                        <a:pos x="T2" y="T3"/>
                      </a:cxn>
                      <a:cxn ang="T8">
                        <a:pos x="T4" y="T5"/>
                      </a:cxn>
                    </a:cxnLst>
                    <a:rect l="T9" t="T10" r="T11" b="T12"/>
                    <a:pathLst>
                      <a:path w="52" h="272">
                        <a:moveTo>
                          <a:pt x="52" y="0"/>
                        </a:moveTo>
                        <a:cubicBezTo>
                          <a:pt x="33" y="23"/>
                          <a:pt x="14" y="46"/>
                          <a:pt x="7" y="91"/>
                        </a:cubicBezTo>
                        <a:cubicBezTo>
                          <a:pt x="0" y="136"/>
                          <a:pt x="7" y="242"/>
                          <a:pt x="7" y="272"/>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273" name="Freeform 70"/>
                  <p:cNvSpPr>
                    <a:spLocks/>
                  </p:cNvSpPr>
                  <p:nvPr/>
                </p:nvSpPr>
                <p:spPr bwMode="auto">
                  <a:xfrm>
                    <a:off x="1379" y="2380"/>
                    <a:ext cx="50" cy="279"/>
                  </a:xfrm>
                  <a:custGeom>
                    <a:avLst/>
                    <a:gdLst>
                      <a:gd name="T0" fmla="*/ 0 w 50"/>
                      <a:gd name="T1" fmla="*/ 0 h 279"/>
                      <a:gd name="T2" fmla="*/ 43 w 50"/>
                      <a:gd name="T3" fmla="*/ 143 h 279"/>
                      <a:gd name="T4" fmla="*/ 43 w 50"/>
                      <a:gd name="T5" fmla="*/ 279 h 279"/>
                      <a:gd name="T6" fmla="*/ 0 60000 65536"/>
                      <a:gd name="T7" fmla="*/ 0 60000 65536"/>
                      <a:gd name="T8" fmla="*/ 0 60000 65536"/>
                      <a:gd name="T9" fmla="*/ 0 w 50"/>
                      <a:gd name="T10" fmla="*/ 0 h 279"/>
                      <a:gd name="T11" fmla="*/ 50 w 50"/>
                      <a:gd name="T12" fmla="*/ 279 h 279"/>
                    </a:gdLst>
                    <a:ahLst/>
                    <a:cxnLst>
                      <a:cxn ang="T6">
                        <a:pos x="T0" y="T1"/>
                      </a:cxn>
                      <a:cxn ang="T7">
                        <a:pos x="T2" y="T3"/>
                      </a:cxn>
                      <a:cxn ang="T8">
                        <a:pos x="T4" y="T5"/>
                      </a:cxn>
                    </a:cxnLst>
                    <a:rect l="T9" t="T10" r="T11" b="T12"/>
                    <a:pathLst>
                      <a:path w="50" h="279">
                        <a:moveTo>
                          <a:pt x="0" y="0"/>
                        </a:moveTo>
                        <a:cubicBezTo>
                          <a:pt x="7" y="21"/>
                          <a:pt x="36" y="97"/>
                          <a:pt x="43" y="143"/>
                        </a:cubicBezTo>
                        <a:cubicBezTo>
                          <a:pt x="50" y="189"/>
                          <a:pt x="43" y="256"/>
                          <a:pt x="43" y="279"/>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grpSp>
          <p:grpSp>
            <p:nvGrpSpPr>
              <p:cNvPr id="50242" name="Group 71"/>
              <p:cNvGrpSpPr>
                <a:grpSpLocks/>
              </p:cNvGrpSpPr>
              <p:nvPr/>
            </p:nvGrpSpPr>
            <p:grpSpPr bwMode="auto">
              <a:xfrm>
                <a:off x="1973" y="2976"/>
                <a:ext cx="197" cy="998"/>
                <a:chOff x="1058" y="2976"/>
                <a:chExt cx="197" cy="998"/>
              </a:xfrm>
            </p:grpSpPr>
            <p:grpSp>
              <p:nvGrpSpPr>
                <p:cNvPr id="50261" name="Group 72"/>
                <p:cNvGrpSpPr>
                  <a:grpSpLocks/>
                </p:cNvGrpSpPr>
                <p:nvPr/>
              </p:nvGrpSpPr>
              <p:grpSpPr bwMode="auto">
                <a:xfrm>
                  <a:off x="1066" y="2976"/>
                  <a:ext cx="189" cy="454"/>
                  <a:chOff x="1240" y="2205"/>
                  <a:chExt cx="189" cy="454"/>
                </a:xfrm>
              </p:grpSpPr>
              <p:sp>
                <p:nvSpPr>
                  <p:cNvPr id="50266" name="Oval 73"/>
                  <p:cNvSpPr>
                    <a:spLocks noChangeArrowheads="1"/>
                  </p:cNvSpPr>
                  <p:nvPr/>
                </p:nvSpPr>
                <p:spPr bwMode="auto">
                  <a:xfrm>
                    <a:off x="1247" y="2205"/>
                    <a:ext cx="182" cy="182"/>
                  </a:xfrm>
                  <a:prstGeom prst="ellipse">
                    <a:avLst/>
                  </a:prstGeom>
                  <a:solidFill>
                    <a:schemeClr val="accent1"/>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267" name="Freeform 74"/>
                  <p:cNvSpPr>
                    <a:spLocks/>
                  </p:cNvSpPr>
                  <p:nvPr/>
                </p:nvSpPr>
                <p:spPr bwMode="auto">
                  <a:xfrm>
                    <a:off x="1240" y="2387"/>
                    <a:ext cx="52" cy="272"/>
                  </a:xfrm>
                  <a:custGeom>
                    <a:avLst/>
                    <a:gdLst>
                      <a:gd name="T0" fmla="*/ 52 w 52"/>
                      <a:gd name="T1" fmla="*/ 0 h 272"/>
                      <a:gd name="T2" fmla="*/ 7 w 52"/>
                      <a:gd name="T3" fmla="*/ 91 h 272"/>
                      <a:gd name="T4" fmla="*/ 7 w 52"/>
                      <a:gd name="T5" fmla="*/ 272 h 272"/>
                      <a:gd name="T6" fmla="*/ 0 60000 65536"/>
                      <a:gd name="T7" fmla="*/ 0 60000 65536"/>
                      <a:gd name="T8" fmla="*/ 0 60000 65536"/>
                      <a:gd name="T9" fmla="*/ 0 w 52"/>
                      <a:gd name="T10" fmla="*/ 0 h 272"/>
                      <a:gd name="T11" fmla="*/ 52 w 52"/>
                      <a:gd name="T12" fmla="*/ 272 h 272"/>
                    </a:gdLst>
                    <a:ahLst/>
                    <a:cxnLst>
                      <a:cxn ang="T6">
                        <a:pos x="T0" y="T1"/>
                      </a:cxn>
                      <a:cxn ang="T7">
                        <a:pos x="T2" y="T3"/>
                      </a:cxn>
                      <a:cxn ang="T8">
                        <a:pos x="T4" y="T5"/>
                      </a:cxn>
                    </a:cxnLst>
                    <a:rect l="T9" t="T10" r="T11" b="T12"/>
                    <a:pathLst>
                      <a:path w="52" h="272">
                        <a:moveTo>
                          <a:pt x="52" y="0"/>
                        </a:moveTo>
                        <a:cubicBezTo>
                          <a:pt x="33" y="23"/>
                          <a:pt x="14" y="46"/>
                          <a:pt x="7" y="91"/>
                        </a:cubicBezTo>
                        <a:cubicBezTo>
                          <a:pt x="0" y="136"/>
                          <a:pt x="7" y="242"/>
                          <a:pt x="7" y="272"/>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268" name="Freeform 75"/>
                  <p:cNvSpPr>
                    <a:spLocks/>
                  </p:cNvSpPr>
                  <p:nvPr/>
                </p:nvSpPr>
                <p:spPr bwMode="auto">
                  <a:xfrm>
                    <a:off x="1379" y="2380"/>
                    <a:ext cx="50" cy="279"/>
                  </a:xfrm>
                  <a:custGeom>
                    <a:avLst/>
                    <a:gdLst>
                      <a:gd name="T0" fmla="*/ 0 w 50"/>
                      <a:gd name="T1" fmla="*/ 0 h 279"/>
                      <a:gd name="T2" fmla="*/ 43 w 50"/>
                      <a:gd name="T3" fmla="*/ 143 h 279"/>
                      <a:gd name="T4" fmla="*/ 43 w 50"/>
                      <a:gd name="T5" fmla="*/ 279 h 279"/>
                      <a:gd name="T6" fmla="*/ 0 60000 65536"/>
                      <a:gd name="T7" fmla="*/ 0 60000 65536"/>
                      <a:gd name="T8" fmla="*/ 0 60000 65536"/>
                      <a:gd name="T9" fmla="*/ 0 w 50"/>
                      <a:gd name="T10" fmla="*/ 0 h 279"/>
                      <a:gd name="T11" fmla="*/ 50 w 50"/>
                      <a:gd name="T12" fmla="*/ 279 h 279"/>
                    </a:gdLst>
                    <a:ahLst/>
                    <a:cxnLst>
                      <a:cxn ang="T6">
                        <a:pos x="T0" y="T1"/>
                      </a:cxn>
                      <a:cxn ang="T7">
                        <a:pos x="T2" y="T3"/>
                      </a:cxn>
                      <a:cxn ang="T8">
                        <a:pos x="T4" y="T5"/>
                      </a:cxn>
                    </a:cxnLst>
                    <a:rect l="T9" t="T10" r="T11" b="T12"/>
                    <a:pathLst>
                      <a:path w="50" h="279">
                        <a:moveTo>
                          <a:pt x="0" y="0"/>
                        </a:moveTo>
                        <a:cubicBezTo>
                          <a:pt x="7" y="21"/>
                          <a:pt x="36" y="97"/>
                          <a:pt x="43" y="143"/>
                        </a:cubicBezTo>
                        <a:cubicBezTo>
                          <a:pt x="50" y="189"/>
                          <a:pt x="43" y="256"/>
                          <a:pt x="43" y="279"/>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grpSp>
              <p:nvGrpSpPr>
                <p:cNvPr id="50262" name="Group 76"/>
                <p:cNvGrpSpPr>
                  <a:grpSpLocks/>
                </p:cNvGrpSpPr>
                <p:nvPr/>
              </p:nvGrpSpPr>
              <p:grpSpPr bwMode="auto">
                <a:xfrm rot="10800000">
                  <a:off x="1058" y="3520"/>
                  <a:ext cx="189" cy="454"/>
                  <a:chOff x="1240" y="2205"/>
                  <a:chExt cx="189" cy="454"/>
                </a:xfrm>
              </p:grpSpPr>
              <p:sp>
                <p:nvSpPr>
                  <p:cNvPr id="50263" name="Oval 77"/>
                  <p:cNvSpPr>
                    <a:spLocks noChangeArrowheads="1"/>
                  </p:cNvSpPr>
                  <p:nvPr/>
                </p:nvSpPr>
                <p:spPr bwMode="auto">
                  <a:xfrm>
                    <a:off x="1247" y="2205"/>
                    <a:ext cx="182" cy="182"/>
                  </a:xfrm>
                  <a:prstGeom prst="ellipse">
                    <a:avLst/>
                  </a:prstGeom>
                  <a:solidFill>
                    <a:schemeClr val="accent1"/>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264" name="Freeform 78"/>
                  <p:cNvSpPr>
                    <a:spLocks/>
                  </p:cNvSpPr>
                  <p:nvPr/>
                </p:nvSpPr>
                <p:spPr bwMode="auto">
                  <a:xfrm>
                    <a:off x="1240" y="2387"/>
                    <a:ext cx="52" cy="272"/>
                  </a:xfrm>
                  <a:custGeom>
                    <a:avLst/>
                    <a:gdLst>
                      <a:gd name="T0" fmla="*/ 52 w 52"/>
                      <a:gd name="T1" fmla="*/ 0 h 272"/>
                      <a:gd name="T2" fmla="*/ 7 w 52"/>
                      <a:gd name="T3" fmla="*/ 91 h 272"/>
                      <a:gd name="T4" fmla="*/ 7 w 52"/>
                      <a:gd name="T5" fmla="*/ 272 h 272"/>
                      <a:gd name="T6" fmla="*/ 0 60000 65536"/>
                      <a:gd name="T7" fmla="*/ 0 60000 65536"/>
                      <a:gd name="T8" fmla="*/ 0 60000 65536"/>
                      <a:gd name="T9" fmla="*/ 0 w 52"/>
                      <a:gd name="T10" fmla="*/ 0 h 272"/>
                      <a:gd name="T11" fmla="*/ 52 w 52"/>
                      <a:gd name="T12" fmla="*/ 272 h 272"/>
                    </a:gdLst>
                    <a:ahLst/>
                    <a:cxnLst>
                      <a:cxn ang="T6">
                        <a:pos x="T0" y="T1"/>
                      </a:cxn>
                      <a:cxn ang="T7">
                        <a:pos x="T2" y="T3"/>
                      </a:cxn>
                      <a:cxn ang="T8">
                        <a:pos x="T4" y="T5"/>
                      </a:cxn>
                    </a:cxnLst>
                    <a:rect l="T9" t="T10" r="T11" b="T12"/>
                    <a:pathLst>
                      <a:path w="52" h="272">
                        <a:moveTo>
                          <a:pt x="52" y="0"/>
                        </a:moveTo>
                        <a:cubicBezTo>
                          <a:pt x="33" y="23"/>
                          <a:pt x="14" y="46"/>
                          <a:pt x="7" y="91"/>
                        </a:cubicBezTo>
                        <a:cubicBezTo>
                          <a:pt x="0" y="136"/>
                          <a:pt x="7" y="242"/>
                          <a:pt x="7" y="272"/>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265" name="Freeform 79"/>
                  <p:cNvSpPr>
                    <a:spLocks/>
                  </p:cNvSpPr>
                  <p:nvPr/>
                </p:nvSpPr>
                <p:spPr bwMode="auto">
                  <a:xfrm>
                    <a:off x="1379" y="2380"/>
                    <a:ext cx="50" cy="279"/>
                  </a:xfrm>
                  <a:custGeom>
                    <a:avLst/>
                    <a:gdLst>
                      <a:gd name="T0" fmla="*/ 0 w 50"/>
                      <a:gd name="T1" fmla="*/ 0 h 279"/>
                      <a:gd name="T2" fmla="*/ 43 w 50"/>
                      <a:gd name="T3" fmla="*/ 143 h 279"/>
                      <a:gd name="T4" fmla="*/ 43 w 50"/>
                      <a:gd name="T5" fmla="*/ 279 h 279"/>
                      <a:gd name="T6" fmla="*/ 0 60000 65536"/>
                      <a:gd name="T7" fmla="*/ 0 60000 65536"/>
                      <a:gd name="T8" fmla="*/ 0 60000 65536"/>
                      <a:gd name="T9" fmla="*/ 0 w 50"/>
                      <a:gd name="T10" fmla="*/ 0 h 279"/>
                      <a:gd name="T11" fmla="*/ 50 w 50"/>
                      <a:gd name="T12" fmla="*/ 279 h 279"/>
                    </a:gdLst>
                    <a:ahLst/>
                    <a:cxnLst>
                      <a:cxn ang="T6">
                        <a:pos x="T0" y="T1"/>
                      </a:cxn>
                      <a:cxn ang="T7">
                        <a:pos x="T2" y="T3"/>
                      </a:cxn>
                      <a:cxn ang="T8">
                        <a:pos x="T4" y="T5"/>
                      </a:cxn>
                    </a:cxnLst>
                    <a:rect l="T9" t="T10" r="T11" b="T12"/>
                    <a:pathLst>
                      <a:path w="50" h="279">
                        <a:moveTo>
                          <a:pt x="0" y="0"/>
                        </a:moveTo>
                        <a:cubicBezTo>
                          <a:pt x="7" y="21"/>
                          <a:pt x="36" y="97"/>
                          <a:pt x="43" y="143"/>
                        </a:cubicBezTo>
                        <a:cubicBezTo>
                          <a:pt x="50" y="189"/>
                          <a:pt x="43" y="256"/>
                          <a:pt x="43" y="279"/>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grpSp>
          <p:grpSp>
            <p:nvGrpSpPr>
              <p:cNvPr id="50243" name="Group 80"/>
              <p:cNvGrpSpPr>
                <a:grpSpLocks/>
              </p:cNvGrpSpPr>
              <p:nvPr/>
            </p:nvGrpSpPr>
            <p:grpSpPr bwMode="auto">
              <a:xfrm>
                <a:off x="1504" y="2976"/>
                <a:ext cx="197" cy="998"/>
                <a:chOff x="1058" y="2976"/>
                <a:chExt cx="197" cy="998"/>
              </a:xfrm>
            </p:grpSpPr>
            <p:grpSp>
              <p:nvGrpSpPr>
                <p:cNvPr id="50253" name="Group 81"/>
                <p:cNvGrpSpPr>
                  <a:grpSpLocks/>
                </p:cNvGrpSpPr>
                <p:nvPr/>
              </p:nvGrpSpPr>
              <p:grpSpPr bwMode="auto">
                <a:xfrm>
                  <a:off x="1066" y="2976"/>
                  <a:ext cx="189" cy="454"/>
                  <a:chOff x="1240" y="2205"/>
                  <a:chExt cx="189" cy="454"/>
                </a:xfrm>
              </p:grpSpPr>
              <p:sp>
                <p:nvSpPr>
                  <p:cNvPr id="50258" name="Oval 82"/>
                  <p:cNvSpPr>
                    <a:spLocks noChangeArrowheads="1"/>
                  </p:cNvSpPr>
                  <p:nvPr/>
                </p:nvSpPr>
                <p:spPr bwMode="auto">
                  <a:xfrm>
                    <a:off x="1247" y="2205"/>
                    <a:ext cx="182" cy="182"/>
                  </a:xfrm>
                  <a:prstGeom prst="ellipse">
                    <a:avLst/>
                  </a:prstGeom>
                  <a:solidFill>
                    <a:schemeClr val="accent1"/>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259" name="Freeform 83"/>
                  <p:cNvSpPr>
                    <a:spLocks/>
                  </p:cNvSpPr>
                  <p:nvPr/>
                </p:nvSpPr>
                <p:spPr bwMode="auto">
                  <a:xfrm>
                    <a:off x="1240" y="2387"/>
                    <a:ext cx="52" cy="272"/>
                  </a:xfrm>
                  <a:custGeom>
                    <a:avLst/>
                    <a:gdLst>
                      <a:gd name="T0" fmla="*/ 52 w 52"/>
                      <a:gd name="T1" fmla="*/ 0 h 272"/>
                      <a:gd name="T2" fmla="*/ 7 w 52"/>
                      <a:gd name="T3" fmla="*/ 91 h 272"/>
                      <a:gd name="T4" fmla="*/ 7 w 52"/>
                      <a:gd name="T5" fmla="*/ 272 h 272"/>
                      <a:gd name="T6" fmla="*/ 0 60000 65536"/>
                      <a:gd name="T7" fmla="*/ 0 60000 65536"/>
                      <a:gd name="T8" fmla="*/ 0 60000 65536"/>
                      <a:gd name="T9" fmla="*/ 0 w 52"/>
                      <a:gd name="T10" fmla="*/ 0 h 272"/>
                      <a:gd name="T11" fmla="*/ 52 w 52"/>
                      <a:gd name="T12" fmla="*/ 272 h 272"/>
                    </a:gdLst>
                    <a:ahLst/>
                    <a:cxnLst>
                      <a:cxn ang="T6">
                        <a:pos x="T0" y="T1"/>
                      </a:cxn>
                      <a:cxn ang="T7">
                        <a:pos x="T2" y="T3"/>
                      </a:cxn>
                      <a:cxn ang="T8">
                        <a:pos x="T4" y="T5"/>
                      </a:cxn>
                    </a:cxnLst>
                    <a:rect l="T9" t="T10" r="T11" b="T12"/>
                    <a:pathLst>
                      <a:path w="52" h="272">
                        <a:moveTo>
                          <a:pt x="52" y="0"/>
                        </a:moveTo>
                        <a:cubicBezTo>
                          <a:pt x="33" y="23"/>
                          <a:pt x="14" y="46"/>
                          <a:pt x="7" y="91"/>
                        </a:cubicBezTo>
                        <a:cubicBezTo>
                          <a:pt x="0" y="136"/>
                          <a:pt x="7" y="242"/>
                          <a:pt x="7" y="272"/>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260" name="Freeform 84"/>
                  <p:cNvSpPr>
                    <a:spLocks/>
                  </p:cNvSpPr>
                  <p:nvPr/>
                </p:nvSpPr>
                <p:spPr bwMode="auto">
                  <a:xfrm>
                    <a:off x="1379" y="2380"/>
                    <a:ext cx="50" cy="279"/>
                  </a:xfrm>
                  <a:custGeom>
                    <a:avLst/>
                    <a:gdLst>
                      <a:gd name="T0" fmla="*/ 0 w 50"/>
                      <a:gd name="T1" fmla="*/ 0 h 279"/>
                      <a:gd name="T2" fmla="*/ 43 w 50"/>
                      <a:gd name="T3" fmla="*/ 143 h 279"/>
                      <a:gd name="T4" fmla="*/ 43 w 50"/>
                      <a:gd name="T5" fmla="*/ 279 h 279"/>
                      <a:gd name="T6" fmla="*/ 0 60000 65536"/>
                      <a:gd name="T7" fmla="*/ 0 60000 65536"/>
                      <a:gd name="T8" fmla="*/ 0 60000 65536"/>
                      <a:gd name="T9" fmla="*/ 0 w 50"/>
                      <a:gd name="T10" fmla="*/ 0 h 279"/>
                      <a:gd name="T11" fmla="*/ 50 w 50"/>
                      <a:gd name="T12" fmla="*/ 279 h 279"/>
                    </a:gdLst>
                    <a:ahLst/>
                    <a:cxnLst>
                      <a:cxn ang="T6">
                        <a:pos x="T0" y="T1"/>
                      </a:cxn>
                      <a:cxn ang="T7">
                        <a:pos x="T2" y="T3"/>
                      </a:cxn>
                      <a:cxn ang="T8">
                        <a:pos x="T4" y="T5"/>
                      </a:cxn>
                    </a:cxnLst>
                    <a:rect l="T9" t="T10" r="T11" b="T12"/>
                    <a:pathLst>
                      <a:path w="50" h="279">
                        <a:moveTo>
                          <a:pt x="0" y="0"/>
                        </a:moveTo>
                        <a:cubicBezTo>
                          <a:pt x="7" y="21"/>
                          <a:pt x="36" y="97"/>
                          <a:pt x="43" y="143"/>
                        </a:cubicBezTo>
                        <a:cubicBezTo>
                          <a:pt x="50" y="189"/>
                          <a:pt x="43" y="256"/>
                          <a:pt x="43" y="279"/>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grpSp>
              <p:nvGrpSpPr>
                <p:cNvPr id="50254" name="Group 85"/>
                <p:cNvGrpSpPr>
                  <a:grpSpLocks/>
                </p:cNvGrpSpPr>
                <p:nvPr/>
              </p:nvGrpSpPr>
              <p:grpSpPr bwMode="auto">
                <a:xfrm rot="10800000">
                  <a:off x="1058" y="3520"/>
                  <a:ext cx="189" cy="454"/>
                  <a:chOff x="1240" y="2205"/>
                  <a:chExt cx="189" cy="454"/>
                </a:xfrm>
              </p:grpSpPr>
              <p:sp>
                <p:nvSpPr>
                  <p:cNvPr id="50255" name="Oval 86"/>
                  <p:cNvSpPr>
                    <a:spLocks noChangeArrowheads="1"/>
                  </p:cNvSpPr>
                  <p:nvPr/>
                </p:nvSpPr>
                <p:spPr bwMode="auto">
                  <a:xfrm>
                    <a:off x="1247" y="2205"/>
                    <a:ext cx="182" cy="182"/>
                  </a:xfrm>
                  <a:prstGeom prst="ellipse">
                    <a:avLst/>
                  </a:prstGeom>
                  <a:solidFill>
                    <a:schemeClr val="accent1"/>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256" name="Freeform 87"/>
                  <p:cNvSpPr>
                    <a:spLocks/>
                  </p:cNvSpPr>
                  <p:nvPr/>
                </p:nvSpPr>
                <p:spPr bwMode="auto">
                  <a:xfrm>
                    <a:off x="1240" y="2387"/>
                    <a:ext cx="52" cy="272"/>
                  </a:xfrm>
                  <a:custGeom>
                    <a:avLst/>
                    <a:gdLst>
                      <a:gd name="T0" fmla="*/ 52 w 52"/>
                      <a:gd name="T1" fmla="*/ 0 h 272"/>
                      <a:gd name="T2" fmla="*/ 7 w 52"/>
                      <a:gd name="T3" fmla="*/ 91 h 272"/>
                      <a:gd name="T4" fmla="*/ 7 w 52"/>
                      <a:gd name="T5" fmla="*/ 272 h 272"/>
                      <a:gd name="T6" fmla="*/ 0 60000 65536"/>
                      <a:gd name="T7" fmla="*/ 0 60000 65536"/>
                      <a:gd name="T8" fmla="*/ 0 60000 65536"/>
                      <a:gd name="T9" fmla="*/ 0 w 52"/>
                      <a:gd name="T10" fmla="*/ 0 h 272"/>
                      <a:gd name="T11" fmla="*/ 52 w 52"/>
                      <a:gd name="T12" fmla="*/ 272 h 272"/>
                    </a:gdLst>
                    <a:ahLst/>
                    <a:cxnLst>
                      <a:cxn ang="T6">
                        <a:pos x="T0" y="T1"/>
                      </a:cxn>
                      <a:cxn ang="T7">
                        <a:pos x="T2" y="T3"/>
                      </a:cxn>
                      <a:cxn ang="T8">
                        <a:pos x="T4" y="T5"/>
                      </a:cxn>
                    </a:cxnLst>
                    <a:rect l="T9" t="T10" r="T11" b="T12"/>
                    <a:pathLst>
                      <a:path w="52" h="272">
                        <a:moveTo>
                          <a:pt x="52" y="0"/>
                        </a:moveTo>
                        <a:cubicBezTo>
                          <a:pt x="33" y="23"/>
                          <a:pt x="14" y="46"/>
                          <a:pt x="7" y="91"/>
                        </a:cubicBezTo>
                        <a:cubicBezTo>
                          <a:pt x="0" y="136"/>
                          <a:pt x="7" y="242"/>
                          <a:pt x="7" y="272"/>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257" name="Freeform 88"/>
                  <p:cNvSpPr>
                    <a:spLocks/>
                  </p:cNvSpPr>
                  <p:nvPr/>
                </p:nvSpPr>
                <p:spPr bwMode="auto">
                  <a:xfrm>
                    <a:off x="1379" y="2380"/>
                    <a:ext cx="50" cy="279"/>
                  </a:xfrm>
                  <a:custGeom>
                    <a:avLst/>
                    <a:gdLst>
                      <a:gd name="T0" fmla="*/ 0 w 50"/>
                      <a:gd name="T1" fmla="*/ 0 h 279"/>
                      <a:gd name="T2" fmla="*/ 43 w 50"/>
                      <a:gd name="T3" fmla="*/ 143 h 279"/>
                      <a:gd name="T4" fmla="*/ 43 w 50"/>
                      <a:gd name="T5" fmla="*/ 279 h 279"/>
                      <a:gd name="T6" fmla="*/ 0 60000 65536"/>
                      <a:gd name="T7" fmla="*/ 0 60000 65536"/>
                      <a:gd name="T8" fmla="*/ 0 60000 65536"/>
                      <a:gd name="T9" fmla="*/ 0 w 50"/>
                      <a:gd name="T10" fmla="*/ 0 h 279"/>
                      <a:gd name="T11" fmla="*/ 50 w 50"/>
                      <a:gd name="T12" fmla="*/ 279 h 279"/>
                    </a:gdLst>
                    <a:ahLst/>
                    <a:cxnLst>
                      <a:cxn ang="T6">
                        <a:pos x="T0" y="T1"/>
                      </a:cxn>
                      <a:cxn ang="T7">
                        <a:pos x="T2" y="T3"/>
                      </a:cxn>
                      <a:cxn ang="T8">
                        <a:pos x="T4" y="T5"/>
                      </a:cxn>
                    </a:cxnLst>
                    <a:rect l="T9" t="T10" r="T11" b="T12"/>
                    <a:pathLst>
                      <a:path w="50" h="279">
                        <a:moveTo>
                          <a:pt x="0" y="0"/>
                        </a:moveTo>
                        <a:cubicBezTo>
                          <a:pt x="7" y="21"/>
                          <a:pt x="36" y="97"/>
                          <a:pt x="43" y="143"/>
                        </a:cubicBezTo>
                        <a:cubicBezTo>
                          <a:pt x="50" y="189"/>
                          <a:pt x="43" y="256"/>
                          <a:pt x="43" y="279"/>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grpSp>
          <p:grpSp>
            <p:nvGrpSpPr>
              <p:cNvPr id="50244" name="Group 89"/>
              <p:cNvGrpSpPr>
                <a:grpSpLocks/>
              </p:cNvGrpSpPr>
              <p:nvPr/>
            </p:nvGrpSpPr>
            <p:grpSpPr bwMode="auto">
              <a:xfrm>
                <a:off x="1730" y="2976"/>
                <a:ext cx="197" cy="998"/>
                <a:chOff x="1058" y="2976"/>
                <a:chExt cx="197" cy="998"/>
              </a:xfrm>
            </p:grpSpPr>
            <p:grpSp>
              <p:nvGrpSpPr>
                <p:cNvPr id="50245" name="Group 90"/>
                <p:cNvGrpSpPr>
                  <a:grpSpLocks/>
                </p:cNvGrpSpPr>
                <p:nvPr/>
              </p:nvGrpSpPr>
              <p:grpSpPr bwMode="auto">
                <a:xfrm>
                  <a:off x="1066" y="2976"/>
                  <a:ext cx="189" cy="454"/>
                  <a:chOff x="1240" y="2205"/>
                  <a:chExt cx="189" cy="454"/>
                </a:xfrm>
              </p:grpSpPr>
              <p:sp>
                <p:nvSpPr>
                  <p:cNvPr id="50250" name="Oval 91"/>
                  <p:cNvSpPr>
                    <a:spLocks noChangeArrowheads="1"/>
                  </p:cNvSpPr>
                  <p:nvPr/>
                </p:nvSpPr>
                <p:spPr bwMode="auto">
                  <a:xfrm>
                    <a:off x="1247" y="2205"/>
                    <a:ext cx="182" cy="182"/>
                  </a:xfrm>
                  <a:prstGeom prst="ellipse">
                    <a:avLst/>
                  </a:prstGeom>
                  <a:solidFill>
                    <a:schemeClr val="accent1"/>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251" name="Freeform 92"/>
                  <p:cNvSpPr>
                    <a:spLocks/>
                  </p:cNvSpPr>
                  <p:nvPr/>
                </p:nvSpPr>
                <p:spPr bwMode="auto">
                  <a:xfrm>
                    <a:off x="1240" y="2387"/>
                    <a:ext cx="52" cy="272"/>
                  </a:xfrm>
                  <a:custGeom>
                    <a:avLst/>
                    <a:gdLst>
                      <a:gd name="T0" fmla="*/ 52 w 52"/>
                      <a:gd name="T1" fmla="*/ 0 h 272"/>
                      <a:gd name="T2" fmla="*/ 7 w 52"/>
                      <a:gd name="T3" fmla="*/ 91 h 272"/>
                      <a:gd name="T4" fmla="*/ 7 w 52"/>
                      <a:gd name="T5" fmla="*/ 272 h 272"/>
                      <a:gd name="T6" fmla="*/ 0 60000 65536"/>
                      <a:gd name="T7" fmla="*/ 0 60000 65536"/>
                      <a:gd name="T8" fmla="*/ 0 60000 65536"/>
                      <a:gd name="T9" fmla="*/ 0 w 52"/>
                      <a:gd name="T10" fmla="*/ 0 h 272"/>
                      <a:gd name="T11" fmla="*/ 52 w 52"/>
                      <a:gd name="T12" fmla="*/ 272 h 272"/>
                    </a:gdLst>
                    <a:ahLst/>
                    <a:cxnLst>
                      <a:cxn ang="T6">
                        <a:pos x="T0" y="T1"/>
                      </a:cxn>
                      <a:cxn ang="T7">
                        <a:pos x="T2" y="T3"/>
                      </a:cxn>
                      <a:cxn ang="T8">
                        <a:pos x="T4" y="T5"/>
                      </a:cxn>
                    </a:cxnLst>
                    <a:rect l="T9" t="T10" r="T11" b="T12"/>
                    <a:pathLst>
                      <a:path w="52" h="272">
                        <a:moveTo>
                          <a:pt x="52" y="0"/>
                        </a:moveTo>
                        <a:cubicBezTo>
                          <a:pt x="33" y="23"/>
                          <a:pt x="14" y="46"/>
                          <a:pt x="7" y="91"/>
                        </a:cubicBezTo>
                        <a:cubicBezTo>
                          <a:pt x="0" y="136"/>
                          <a:pt x="7" y="242"/>
                          <a:pt x="7" y="272"/>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252" name="Freeform 93"/>
                  <p:cNvSpPr>
                    <a:spLocks/>
                  </p:cNvSpPr>
                  <p:nvPr/>
                </p:nvSpPr>
                <p:spPr bwMode="auto">
                  <a:xfrm>
                    <a:off x="1379" y="2380"/>
                    <a:ext cx="50" cy="279"/>
                  </a:xfrm>
                  <a:custGeom>
                    <a:avLst/>
                    <a:gdLst>
                      <a:gd name="T0" fmla="*/ 0 w 50"/>
                      <a:gd name="T1" fmla="*/ 0 h 279"/>
                      <a:gd name="T2" fmla="*/ 43 w 50"/>
                      <a:gd name="T3" fmla="*/ 143 h 279"/>
                      <a:gd name="T4" fmla="*/ 43 w 50"/>
                      <a:gd name="T5" fmla="*/ 279 h 279"/>
                      <a:gd name="T6" fmla="*/ 0 60000 65536"/>
                      <a:gd name="T7" fmla="*/ 0 60000 65536"/>
                      <a:gd name="T8" fmla="*/ 0 60000 65536"/>
                      <a:gd name="T9" fmla="*/ 0 w 50"/>
                      <a:gd name="T10" fmla="*/ 0 h 279"/>
                      <a:gd name="T11" fmla="*/ 50 w 50"/>
                      <a:gd name="T12" fmla="*/ 279 h 279"/>
                    </a:gdLst>
                    <a:ahLst/>
                    <a:cxnLst>
                      <a:cxn ang="T6">
                        <a:pos x="T0" y="T1"/>
                      </a:cxn>
                      <a:cxn ang="T7">
                        <a:pos x="T2" y="T3"/>
                      </a:cxn>
                      <a:cxn ang="T8">
                        <a:pos x="T4" y="T5"/>
                      </a:cxn>
                    </a:cxnLst>
                    <a:rect l="T9" t="T10" r="T11" b="T12"/>
                    <a:pathLst>
                      <a:path w="50" h="279">
                        <a:moveTo>
                          <a:pt x="0" y="0"/>
                        </a:moveTo>
                        <a:cubicBezTo>
                          <a:pt x="7" y="21"/>
                          <a:pt x="36" y="97"/>
                          <a:pt x="43" y="143"/>
                        </a:cubicBezTo>
                        <a:cubicBezTo>
                          <a:pt x="50" y="189"/>
                          <a:pt x="43" y="256"/>
                          <a:pt x="43" y="279"/>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grpSp>
              <p:nvGrpSpPr>
                <p:cNvPr id="50246" name="Group 94"/>
                <p:cNvGrpSpPr>
                  <a:grpSpLocks/>
                </p:cNvGrpSpPr>
                <p:nvPr/>
              </p:nvGrpSpPr>
              <p:grpSpPr bwMode="auto">
                <a:xfrm rot="10800000">
                  <a:off x="1058" y="3520"/>
                  <a:ext cx="189" cy="454"/>
                  <a:chOff x="1240" y="2205"/>
                  <a:chExt cx="189" cy="454"/>
                </a:xfrm>
              </p:grpSpPr>
              <p:sp>
                <p:nvSpPr>
                  <p:cNvPr id="50247" name="Oval 95"/>
                  <p:cNvSpPr>
                    <a:spLocks noChangeArrowheads="1"/>
                  </p:cNvSpPr>
                  <p:nvPr/>
                </p:nvSpPr>
                <p:spPr bwMode="auto">
                  <a:xfrm>
                    <a:off x="1247" y="2205"/>
                    <a:ext cx="182" cy="182"/>
                  </a:xfrm>
                  <a:prstGeom prst="ellipse">
                    <a:avLst/>
                  </a:prstGeom>
                  <a:solidFill>
                    <a:schemeClr val="accent1"/>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248" name="Freeform 96"/>
                  <p:cNvSpPr>
                    <a:spLocks/>
                  </p:cNvSpPr>
                  <p:nvPr/>
                </p:nvSpPr>
                <p:spPr bwMode="auto">
                  <a:xfrm>
                    <a:off x="1240" y="2387"/>
                    <a:ext cx="52" cy="272"/>
                  </a:xfrm>
                  <a:custGeom>
                    <a:avLst/>
                    <a:gdLst>
                      <a:gd name="T0" fmla="*/ 52 w 52"/>
                      <a:gd name="T1" fmla="*/ 0 h 272"/>
                      <a:gd name="T2" fmla="*/ 7 w 52"/>
                      <a:gd name="T3" fmla="*/ 91 h 272"/>
                      <a:gd name="T4" fmla="*/ 7 w 52"/>
                      <a:gd name="T5" fmla="*/ 272 h 272"/>
                      <a:gd name="T6" fmla="*/ 0 60000 65536"/>
                      <a:gd name="T7" fmla="*/ 0 60000 65536"/>
                      <a:gd name="T8" fmla="*/ 0 60000 65536"/>
                      <a:gd name="T9" fmla="*/ 0 w 52"/>
                      <a:gd name="T10" fmla="*/ 0 h 272"/>
                      <a:gd name="T11" fmla="*/ 52 w 52"/>
                      <a:gd name="T12" fmla="*/ 272 h 272"/>
                    </a:gdLst>
                    <a:ahLst/>
                    <a:cxnLst>
                      <a:cxn ang="T6">
                        <a:pos x="T0" y="T1"/>
                      </a:cxn>
                      <a:cxn ang="T7">
                        <a:pos x="T2" y="T3"/>
                      </a:cxn>
                      <a:cxn ang="T8">
                        <a:pos x="T4" y="T5"/>
                      </a:cxn>
                    </a:cxnLst>
                    <a:rect l="T9" t="T10" r="T11" b="T12"/>
                    <a:pathLst>
                      <a:path w="52" h="272">
                        <a:moveTo>
                          <a:pt x="52" y="0"/>
                        </a:moveTo>
                        <a:cubicBezTo>
                          <a:pt x="33" y="23"/>
                          <a:pt x="14" y="46"/>
                          <a:pt x="7" y="91"/>
                        </a:cubicBezTo>
                        <a:cubicBezTo>
                          <a:pt x="0" y="136"/>
                          <a:pt x="7" y="242"/>
                          <a:pt x="7" y="272"/>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249" name="Freeform 97"/>
                  <p:cNvSpPr>
                    <a:spLocks/>
                  </p:cNvSpPr>
                  <p:nvPr/>
                </p:nvSpPr>
                <p:spPr bwMode="auto">
                  <a:xfrm>
                    <a:off x="1379" y="2380"/>
                    <a:ext cx="50" cy="279"/>
                  </a:xfrm>
                  <a:custGeom>
                    <a:avLst/>
                    <a:gdLst>
                      <a:gd name="T0" fmla="*/ 0 w 50"/>
                      <a:gd name="T1" fmla="*/ 0 h 279"/>
                      <a:gd name="T2" fmla="*/ 43 w 50"/>
                      <a:gd name="T3" fmla="*/ 143 h 279"/>
                      <a:gd name="T4" fmla="*/ 43 w 50"/>
                      <a:gd name="T5" fmla="*/ 279 h 279"/>
                      <a:gd name="T6" fmla="*/ 0 60000 65536"/>
                      <a:gd name="T7" fmla="*/ 0 60000 65536"/>
                      <a:gd name="T8" fmla="*/ 0 60000 65536"/>
                      <a:gd name="T9" fmla="*/ 0 w 50"/>
                      <a:gd name="T10" fmla="*/ 0 h 279"/>
                      <a:gd name="T11" fmla="*/ 50 w 50"/>
                      <a:gd name="T12" fmla="*/ 279 h 279"/>
                    </a:gdLst>
                    <a:ahLst/>
                    <a:cxnLst>
                      <a:cxn ang="T6">
                        <a:pos x="T0" y="T1"/>
                      </a:cxn>
                      <a:cxn ang="T7">
                        <a:pos x="T2" y="T3"/>
                      </a:cxn>
                      <a:cxn ang="T8">
                        <a:pos x="T4" y="T5"/>
                      </a:cxn>
                    </a:cxnLst>
                    <a:rect l="T9" t="T10" r="T11" b="T12"/>
                    <a:pathLst>
                      <a:path w="50" h="279">
                        <a:moveTo>
                          <a:pt x="0" y="0"/>
                        </a:moveTo>
                        <a:cubicBezTo>
                          <a:pt x="7" y="21"/>
                          <a:pt x="36" y="97"/>
                          <a:pt x="43" y="143"/>
                        </a:cubicBezTo>
                        <a:cubicBezTo>
                          <a:pt x="50" y="189"/>
                          <a:pt x="43" y="256"/>
                          <a:pt x="43" y="279"/>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grpSp>
        </p:grpSp>
        <p:grpSp>
          <p:nvGrpSpPr>
            <p:cNvPr id="50194" name="Group 98"/>
            <p:cNvGrpSpPr>
              <a:grpSpLocks/>
            </p:cNvGrpSpPr>
            <p:nvPr/>
          </p:nvGrpSpPr>
          <p:grpSpPr bwMode="auto">
            <a:xfrm>
              <a:off x="3356" y="2976"/>
              <a:ext cx="1112" cy="998"/>
              <a:chOff x="1058" y="2976"/>
              <a:chExt cx="1112" cy="998"/>
            </a:xfrm>
          </p:grpSpPr>
          <p:grpSp>
            <p:nvGrpSpPr>
              <p:cNvPr id="50195" name="Group 99"/>
              <p:cNvGrpSpPr>
                <a:grpSpLocks/>
              </p:cNvGrpSpPr>
              <p:nvPr/>
            </p:nvGrpSpPr>
            <p:grpSpPr bwMode="auto">
              <a:xfrm>
                <a:off x="1058" y="2976"/>
                <a:ext cx="197" cy="998"/>
                <a:chOff x="1058" y="2976"/>
                <a:chExt cx="197" cy="998"/>
              </a:xfrm>
            </p:grpSpPr>
            <p:grpSp>
              <p:nvGrpSpPr>
                <p:cNvPr id="50232" name="Group 100"/>
                <p:cNvGrpSpPr>
                  <a:grpSpLocks/>
                </p:cNvGrpSpPr>
                <p:nvPr/>
              </p:nvGrpSpPr>
              <p:grpSpPr bwMode="auto">
                <a:xfrm>
                  <a:off x="1066" y="2976"/>
                  <a:ext cx="189" cy="454"/>
                  <a:chOff x="1240" y="2205"/>
                  <a:chExt cx="189" cy="454"/>
                </a:xfrm>
              </p:grpSpPr>
              <p:sp>
                <p:nvSpPr>
                  <p:cNvPr id="50237" name="Oval 101"/>
                  <p:cNvSpPr>
                    <a:spLocks noChangeArrowheads="1"/>
                  </p:cNvSpPr>
                  <p:nvPr/>
                </p:nvSpPr>
                <p:spPr bwMode="auto">
                  <a:xfrm>
                    <a:off x="1247" y="2205"/>
                    <a:ext cx="182" cy="182"/>
                  </a:xfrm>
                  <a:prstGeom prst="ellipse">
                    <a:avLst/>
                  </a:prstGeom>
                  <a:solidFill>
                    <a:schemeClr val="accent1"/>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238" name="Freeform 102"/>
                  <p:cNvSpPr>
                    <a:spLocks/>
                  </p:cNvSpPr>
                  <p:nvPr/>
                </p:nvSpPr>
                <p:spPr bwMode="auto">
                  <a:xfrm>
                    <a:off x="1240" y="2387"/>
                    <a:ext cx="52" cy="272"/>
                  </a:xfrm>
                  <a:custGeom>
                    <a:avLst/>
                    <a:gdLst>
                      <a:gd name="T0" fmla="*/ 52 w 52"/>
                      <a:gd name="T1" fmla="*/ 0 h 272"/>
                      <a:gd name="T2" fmla="*/ 7 w 52"/>
                      <a:gd name="T3" fmla="*/ 91 h 272"/>
                      <a:gd name="T4" fmla="*/ 7 w 52"/>
                      <a:gd name="T5" fmla="*/ 272 h 272"/>
                      <a:gd name="T6" fmla="*/ 0 60000 65536"/>
                      <a:gd name="T7" fmla="*/ 0 60000 65536"/>
                      <a:gd name="T8" fmla="*/ 0 60000 65536"/>
                      <a:gd name="T9" fmla="*/ 0 w 52"/>
                      <a:gd name="T10" fmla="*/ 0 h 272"/>
                      <a:gd name="T11" fmla="*/ 52 w 52"/>
                      <a:gd name="T12" fmla="*/ 272 h 272"/>
                    </a:gdLst>
                    <a:ahLst/>
                    <a:cxnLst>
                      <a:cxn ang="T6">
                        <a:pos x="T0" y="T1"/>
                      </a:cxn>
                      <a:cxn ang="T7">
                        <a:pos x="T2" y="T3"/>
                      </a:cxn>
                      <a:cxn ang="T8">
                        <a:pos x="T4" y="T5"/>
                      </a:cxn>
                    </a:cxnLst>
                    <a:rect l="T9" t="T10" r="T11" b="T12"/>
                    <a:pathLst>
                      <a:path w="52" h="272">
                        <a:moveTo>
                          <a:pt x="52" y="0"/>
                        </a:moveTo>
                        <a:cubicBezTo>
                          <a:pt x="33" y="23"/>
                          <a:pt x="14" y="46"/>
                          <a:pt x="7" y="91"/>
                        </a:cubicBezTo>
                        <a:cubicBezTo>
                          <a:pt x="0" y="136"/>
                          <a:pt x="7" y="242"/>
                          <a:pt x="7" y="272"/>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239" name="Freeform 103"/>
                  <p:cNvSpPr>
                    <a:spLocks/>
                  </p:cNvSpPr>
                  <p:nvPr/>
                </p:nvSpPr>
                <p:spPr bwMode="auto">
                  <a:xfrm>
                    <a:off x="1379" y="2380"/>
                    <a:ext cx="50" cy="279"/>
                  </a:xfrm>
                  <a:custGeom>
                    <a:avLst/>
                    <a:gdLst>
                      <a:gd name="T0" fmla="*/ 0 w 50"/>
                      <a:gd name="T1" fmla="*/ 0 h 279"/>
                      <a:gd name="T2" fmla="*/ 43 w 50"/>
                      <a:gd name="T3" fmla="*/ 143 h 279"/>
                      <a:gd name="T4" fmla="*/ 43 w 50"/>
                      <a:gd name="T5" fmla="*/ 279 h 279"/>
                      <a:gd name="T6" fmla="*/ 0 60000 65536"/>
                      <a:gd name="T7" fmla="*/ 0 60000 65536"/>
                      <a:gd name="T8" fmla="*/ 0 60000 65536"/>
                      <a:gd name="T9" fmla="*/ 0 w 50"/>
                      <a:gd name="T10" fmla="*/ 0 h 279"/>
                      <a:gd name="T11" fmla="*/ 50 w 50"/>
                      <a:gd name="T12" fmla="*/ 279 h 279"/>
                    </a:gdLst>
                    <a:ahLst/>
                    <a:cxnLst>
                      <a:cxn ang="T6">
                        <a:pos x="T0" y="T1"/>
                      </a:cxn>
                      <a:cxn ang="T7">
                        <a:pos x="T2" y="T3"/>
                      </a:cxn>
                      <a:cxn ang="T8">
                        <a:pos x="T4" y="T5"/>
                      </a:cxn>
                    </a:cxnLst>
                    <a:rect l="T9" t="T10" r="T11" b="T12"/>
                    <a:pathLst>
                      <a:path w="50" h="279">
                        <a:moveTo>
                          <a:pt x="0" y="0"/>
                        </a:moveTo>
                        <a:cubicBezTo>
                          <a:pt x="7" y="21"/>
                          <a:pt x="36" y="97"/>
                          <a:pt x="43" y="143"/>
                        </a:cubicBezTo>
                        <a:cubicBezTo>
                          <a:pt x="50" y="189"/>
                          <a:pt x="43" y="256"/>
                          <a:pt x="43" y="279"/>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grpSp>
              <p:nvGrpSpPr>
                <p:cNvPr id="50233" name="Group 104"/>
                <p:cNvGrpSpPr>
                  <a:grpSpLocks/>
                </p:cNvGrpSpPr>
                <p:nvPr/>
              </p:nvGrpSpPr>
              <p:grpSpPr bwMode="auto">
                <a:xfrm rot="10800000">
                  <a:off x="1058" y="3520"/>
                  <a:ext cx="189" cy="454"/>
                  <a:chOff x="1240" y="2205"/>
                  <a:chExt cx="189" cy="454"/>
                </a:xfrm>
              </p:grpSpPr>
              <p:sp>
                <p:nvSpPr>
                  <p:cNvPr id="50234" name="Oval 105"/>
                  <p:cNvSpPr>
                    <a:spLocks noChangeArrowheads="1"/>
                  </p:cNvSpPr>
                  <p:nvPr/>
                </p:nvSpPr>
                <p:spPr bwMode="auto">
                  <a:xfrm>
                    <a:off x="1247" y="2205"/>
                    <a:ext cx="182" cy="182"/>
                  </a:xfrm>
                  <a:prstGeom prst="ellipse">
                    <a:avLst/>
                  </a:prstGeom>
                  <a:solidFill>
                    <a:schemeClr val="accent1"/>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235" name="Freeform 106"/>
                  <p:cNvSpPr>
                    <a:spLocks/>
                  </p:cNvSpPr>
                  <p:nvPr/>
                </p:nvSpPr>
                <p:spPr bwMode="auto">
                  <a:xfrm>
                    <a:off x="1240" y="2387"/>
                    <a:ext cx="52" cy="272"/>
                  </a:xfrm>
                  <a:custGeom>
                    <a:avLst/>
                    <a:gdLst>
                      <a:gd name="T0" fmla="*/ 52 w 52"/>
                      <a:gd name="T1" fmla="*/ 0 h 272"/>
                      <a:gd name="T2" fmla="*/ 7 w 52"/>
                      <a:gd name="T3" fmla="*/ 91 h 272"/>
                      <a:gd name="T4" fmla="*/ 7 w 52"/>
                      <a:gd name="T5" fmla="*/ 272 h 272"/>
                      <a:gd name="T6" fmla="*/ 0 60000 65536"/>
                      <a:gd name="T7" fmla="*/ 0 60000 65536"/>
                      <a:gd name="T8" fmla="*/ 0 60000 65536"/>
                      <a:gd name="T9" fmla="*/ 0 w 52"/>
                      <a:gd name="T10" fmla="*/ 0 h 272"/>
                      <a:gd name="T11" fmla="*/ 52 w 52"/>
                      <a:gd name="T12" fmla="*/ 272 h 272"/>
                    </a:gdLst>
                    <a:ahLst/>
                    <a:cxnLst>
                      <a:cxn ang="T6">
                        <a:pos x="T0" y="T1"/>
                      </a:cxn>
                      <a:cxn ang="T7">
                        <a:pos x="T2" y="T3"/>
                      </a:cxn>
                      <a:cxn ang="T8">
                        <a:pos x="T4" y="T5"/>
                      </a:cxn>
                    </a:cxnLst>
                    <a:rect l="T9" t="T10" r="T11" b="T12"/>
                    <a:pathLst>
                      <a:path w="52" h="272">
                        <a:moveTo>
                          <a:pt x="52" y="0"/>
                        </a:moveTo>
                        <a:cubicBezTo>
                          <a:pt x="33" y="23"/>
                          <a:pt x="14" y="46"/>
                          <a:pt x="7" y="91"/>
                        </a:cubicBezTo>
                        <a:cubicBezTo>
                          <a:pt x="0" y="136"/>
                          <a:pt x="7" y="242"/>
                          <a:pt x="7" y="272"/>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236" name="Freeform 107"/>
                  <p:cNvSpPr>
                    <a:spLocks/>
                  </p:cNvSpPr>
                  <p:nvPr/>
                </p:nvSpPr>
                <p:spPr bwMode="auto">
                  <a:xfrm>
                    <a:off x="1379" y="2380"/>
                    <a:ext cx="50" cy="279"/>
                  </a:xfrm>
                  <a:custGeom>
                    <a:avLst/>
                    <a:gdLst>
                      <a:gd name="T0" fmla="*/ 0 w 50"/>
                      <a:gd name="T1" fmla="*/ 0 h 279"/>
                      <a:gd name="T2" fmla="*/ 43 w 50"/>
                      <a:gd name="T3" fmla="*/ 143 h 279"/>
                      <a:gd name="T4" fmla="*/ 43 w 50"/>
                      <a:gd name="T5" fmla="*/ 279 h 279"/>
                      <a:gd name="T6" fmla="*/ 0 60000 65536"/>
                      <a:gd name="T7" fmla="*/ 0 60000 65536"/>
                      <a:gd name="T8" fmla="*/ 0 60000 65536"/>
                      <a:gd name="T9" fmla="*/ 0 w 50"/>
                      <a:gd name="T10" fmla="*/ 0 h 279"/>
                      <a:gd name="T11" fmla="*/ 50 w 50"/>
                      <a:gd name="T12" fmla="*/ 279 h 279"/>
                    </a:gdLst>
                    <a:ahLst/>
                    <a:cxnLst>
                      <a:cxn ang="T6">
                        <a:pos x="T0" y="T1"/>
                      </a:cxn>
                      <a:cxn ang="T7">
                        <a:pos x="T2" y="T3"/>
                      </a:cxn>
                      <a:cxn ang="T8">
                        <a:pos x="T4" y="T5"/>
                      </a:cxn>
                    </a:cxnLst>
                    <a:rect l="T9" t="T10" r="T11" b="T12"/>
                    <a:pathLst>
                      <a:path w="50" h="279">
                        <a:moveTo>
                          <a:pt x="0" y="0"/>
                        </a:moveTo>
                        <a:cubicBezTo>
                          <a:pt x="7" y="21"/>
                          <a:pt x="36" y="97"/>
                          <a:pt x="43" y="143"/>
                        </a:cubicBezTo>
                        <a:cubicBezTo>
                          <a:pt x="50" y="189"/>
                          <a:pt x="43" y="256"/>
                          <a:pt x="43" y="279"/>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grpSp>
          <p:grpSp>
            <p:nvGrpSpPr>
              <p:cNvPr id="50196" name="Group 108"/>
              <p:cNvGrpSpPr>
                <a:grpSpLocks/>
              </p:cNvGrpSpPr>
              <p:nvPr/>
            </p:nvGrpSpPr>
            <p:grpSpPr bwMode="auto">
              <a:xfrm>
                <a:off x="1277" y="2976"/>
                <a:ext cx="197" cy="998"/>
                <a:chOff x="1058" y="2976"/>
                <a:chExt cx="197" cy="998"/>
              </a:xfrm>
            </p:grpSpPr>
            <p:grpSp>
              <p:nvGrpSpPr>
                <p:cNvPr id="50224" name="Group 109"/>
                <p:cNvGrpSpPr>
                  <a:grpSpLocks/>
                </p:cNvGrpSpPr>
                <p:nvPr/>
              </p:nvGrpSpPr>
              <p:grpSpPr bwMode="auto">
                <a:xfrm>
                  <a:off x="1066" y="2976"/>
                  <a:ext cx="189" cy="454"/>
                  <a:chOff x="1240" y="2205"/>
                  <a:chExt cx="189" cy="454"/>
                </a:xfrm>
              </p:grpSpPr>
              <p:sp>
                <p:nvSpPr>
                  <p:cNvPr id="50229" name="Oval 110"/>
                  <p:cNvSpPr>
                    <a:spLocks noChangeArrowheads="1"/>
                  </p:cNvSpPr>
                  <p:nvPr/>
                </p:nvSpPr>
                <p:spPr bwMode="auto">
                  <a:xfrm>
                    <a:off x="1247" y="2205"/>
                    <a:ext cx="182" cy="182"/>
                  </a:xfrm>
                  <a:prstGeom prst="ellipse">
                    <a:avLst/>
                  </a:prstGeom>
                  <a:solidFill>
                    <a:schemeClr val="accent1"/>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230" name="Freeform 111"/>
                  <p:cNvSpPr>
                    <a:spLocks/>
                  </p:cNvSpPr>
                  <p:nvPr/>
                </p:nvSpPr>
                <p:spPr bwMode="auto">
                  <a:xfrm>
                    <a:off x="1240" y="2387"/>
                    <a:ext cx="52" cy="272"/>
                  </a:xfrm>
                  <a:custGeom>
                    <a:avLst/>
                    <a:gdLst>
                      <a:gd name="T0" fmla="*/ 52 w 52"/>
                      <a:gd name="T1" fmla="*/ 0 h 272"/>
                      <a:gd name="T2" fmla="*/ 7 w 52"/>
                      <a:gd name="T3" fmla="*/ 91 h 272"/>
                      <a:gd name="T4" fmla="*/ 7 w 52"/>
                      <a:gd name="T5" fmla="*/ 272 h 272"/>
                      <a:gd name="T6" fmla="*/ 0 60000 65536"/>
                      <a:gd name="T7" fmla="*/ 0 60000 65536"/>
                      <a:gd name="T8" fmla="*/ 0 60000 65536"/>
                      <a:gd name="T9" fmla="*/ 0 w 52"/>
                      <a:gd name="T10" fmla="*/ 0 h 272"/>
                      <a:gd name="T11" fmla="*/ 52 w 52"/>
                      <a:gd name="T12" fmla="*/ 272 h 272"/>
                    </a:gdLst>
                    <a:ahLst/>
                    <a:cxnLst>
                      <a:cxn ang="T6">
                        <a:pos x="T0" y="T1"/>
                      </a:cxn>
                      <a:cxn ang="T7">
                        <a:pos x="T2" y="T3"/>
                      </a:cxn>
                      <a:cxn ang="T8">
                        <a:pos x="T4" y="T5"/>
                      </a:cxn>
                    </a:cxnLst>
                    <a:rect l="T9" t="T10" r="T11" b="T12"/>
                    <a:pathLst>
                      <a:path w="52" h="272">
                        <a:moveTo>
                          <a:pt x="52" y="0"/>
                        </a:moveTo>
                        <a:cubicBezTo>
                          <a:pt x="33" y="23"/>
                          <a:pt x="14" y="46"/>
                          <a:pt x="7" y="91"/>
                        </a:cubicBezTo>
                        <a:cubicBezTo>
                          <a:pt x="0" y="136"/>
                          <a:pt x="7" y="242"/>
                          <a:pt x="7" y="272"/>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231" name="Freeform 112"/>
                  <p:cNvSpPr>
                    <a:spLocks/>
                  </p:cNvSpPr>
                  <p:nvPr/>
                </p:nvSpPr>
                <p:spPr bwMode="auto">
                  <a:xfrm>
                    <a:off x="1379" y="2380"/>
                    <a:ext cx="50" cy="279"/>
                  </a:xfrm>
                  <a:custGeom>
                    <a:avLst/>
                    <a:gdLst>
                      <a:gd name="T0" fmla="*/ 0 w 50"/>
                      <a:gd name="T1" fmla="*/ 0 h 279"/>
                      <a:gd name="T2" fmla="*/ 43 w 50"/>
                      <a:gd name="T3" fmla="*/ 143 h 279"/>
                      <a:gd name="T4" fmla="*/ 43 w 50"/>
                      <a:gd name="T5" fmla="*/ 279 h 279"/>
                      <a:gd name="T6" fmla="*/ 0 60000 65536"/>
                      <a:gd name="T7" fmla="*/ 0 60000 65536"/>
                      <a:gd name="T8" fmla="*/ 0 60000 65536"/>
                      <a:gd name="T9" fmla="*/ 0 w 50"/>
                      <a:gd name="T10" fmla="*/ 0 h 279"/>
                      <a:gd name="T11" fmla="*/ 50 w 50"/>
                      <a:gd name="T12" fmla="*/ 279 h 279"/>
                    </a:gdLst>
                    <a:ahLst/>
                    <a:cxnLst>
                      <a:cxn ang="T6">
                        <a:pos x="T0" y="T1"/>
                      </a:cxn>
                      <a:cxn ang="T7">
                        <a:pos x="T2" y="T3"/>
                      </a:cxn>
                      <a:cxn ang="T8">
                        <a:pos x="T4" y="T5"/>
                      </a:cxn>
                    </a:cxnLst>
                    <a:rect l="T9" t="T10" r="T11" b="T12"/>
                    <a:pathLst>
                      <a:path w="50" h="279">
                        <a:moveTo>
                          <a:pt x="0" y="0"/>
                        </a:moveTo>
                        <a:cubicBezTo>
                          <a:pt x="7" y="21"/>
                          <a:pt x="36" y="97"/>
                          <a:pt x="43" y="143"/>
                        </a:cubicBezTo>
                        <a:cubicBezTo>
                          <a:pt x="50" y="189"/>
                          <a:pt x="43" y="256"/>
                          <a:pt x="43" y="279"/>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grpSp>
              <p:nvGrpSpPr>
                <p:cNvPr id="50225" name="Group 113"/>
                <p:cNvGrpSpPr>
                  <a:grpSpLocks/>
                </p:cNvGrpSpPr>
                <p:nvPr/>
              </p:nvGrpSpPr>
              <p:grpSpPr bwMode="auto">
                <a:xfrm rot="10800000">
                  <a:off x="1058" y="3520"/>
                  <a:ext cx="189" cy="454"/>
                  <a:chOff x="1240" y="2205"/>
                  <a:chExt cx="189" cy="454"/>
                </a:xfrm>
              </p:grpSpPr>
              <p:sp>
                <p:nvSpPr>
                  <p:cNvPr id="50226" name="Oval 114"/>
                  <p:cNvSpPr>
                    <a:spLocks noChangeArrowheads="1"/>
                  </p:cNvSpPr>
                  <p:nvPr/>
                </p:nvSpPr>
                <p:spPr bwMode="auto">
                  <a:xfrm>
                    <a:off x="1247" y="2205"/>
                    <a:ext cx="182" cy="182"/>
                  </a:xfrm>
                  <a:prstGeom prst="ellipse">
                    <a:avLst/>
                  </a:prstGeom>
                  <a:solidFill>
                    <a:schemeClr val="accent1"/>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227" name="Freeform 115"/>
                  <p:cNvSpPr>
                    <a:spLocks/>
                  </p:cNvSpPr>
                  <p:nvPr/>
                </p:nvSpPr>
                <p:spPr bwMode="auto">
                  <a:xfrm>
                    <a:off x="1240" y="2387"/>
                    <a:ext cx="52" cy="272"/>
                  </a:xfrm>
                  <a:custGeom>
                    <a:avLst/>
                    <a:gdLst>
                      <a:gd name="T0" fmla="*/ 52 w 52"/>
                      <a:gd name="T1" fmla="*/ 0 h 272"/>
                      <a:gd name="T2" fmla="*/ 7 w 52"/>
                      <a:gd name="T3" fmla="*/ 91 h 272"/>
                      <a:gd name="T4" fmla="*/ 7 w 52"/>
                      <a:gd name="T5" fmla="*/ 272 h 272"/>
                      <a:gd name="T6" fmla="*/ 0 60000 65536"/>
                      <a:gd name="T7" fmla="*/ 0 60000 65536"/>
                      <a:gd name="T8" fmla="*/ 0 60000 65536"/>
                      <a:gd name="T9" fmla="*/ 0 w 52"/>
                      <a:gd name="T10" fmla="*/ 0 h 272"/>
                      <a:gd name="T11" fmla="*/ 52 w 52"/>
                      <a:gd name="T12" fmla="*/ 272 h 272"/>
                    </a:gdLst>
                    <a:ahLst/>
                    <a:cxnLst>
                      <a:cxn ang="T6">
                        <a:pos x="T0" y="T1"/>
                      </a:cxn>
                      <a:cxn ang="T7">
                        <a:pos x="T2" y="T3"/>
                      </a:cxn>
                      <a:cxn ang="T8">
                        <a:pos x="T4" y="T5"/>
                      </a:cxn>
                    </a:cxnLst>
                    <a:rect l="T9" t="T10" r="T11" b="T12"/>
                    <a:pathLst>
                      <a:path w="52" h="272">
                        <a:moveTo>
                          <a:pt x="52" y="0"/>
                        </a:moveTo>
                        <a:cubicBezTo>
                          <a:pt x="33" y="23"/>
                          <a:pt x="14" y="46"/>
                          <a:pt x="7" y="91"/>
                        </a:cubicBezTo>
                        <a:cubicBezTo>
                          <a:pt x="0" y="136"/>
                          <a:pt x="7" y="242"/>
                          <a:pt x="7" y="272"/>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228" name="Freeform 116"/>
                  <p:cNvSpPr>
                    <a:spLocks/>
                  </p:cNvSpPr>
                  <p:nvPr/>
                </p:nvSpPr>
                <p:spPr bwMode="auto">
                  <a:xfrm>
                    <a:off x="1379" y="2380"/>
                    <a:ext cx="50" cy="279"/>
                  </a:xfrm>
                  <a:custGeom>
                    <a:avLst/>
                    <a:gdLst>
                      <a:gd name="T0" fmla="*/ 0 w 50"/>
                      <a:gd name="T1" fmla="*/ 0 h 279"/>
                      <a:gd name="T2" fmla="*/ 43 w 50"/>
                      <a:gd name="T3" fmla="*/ 143 h 279"/>
                      <a:gd name="T4" fmla="*/ 43 w 50"/>
                      <a:gd name="T5" fmla="*/ 279 h 279"/>
                      <a:gd name="T6" fmla="*/ 0 60000 65536"/>
                      <a:gd name="T7" fmla="*/ 0 60000 65536"/>
                      <a:gd name="T8" fmla="*/ 0 60000 65536"/>
                      <a:gd name="T9" fmla="*/ 0 w 50"/>
                      <a:gd name="T10" fmla="*/ 0 h 279"/>
                      <a:gd name="T11" fmla="*/ 50 w 50"/>
                      <a:gd name="T12" fmla="*/ 279 h 279"/>
                    </a:gdLst>
                    <a:ahLst/>
                    <a:cxnLst>
                      <a:cxn ang="T6">
                        <a:pos x="T0" y="T1"/>
                      </a:cxn>
                      <a:cxn ang="T7">
                        <a:pos x="T2" y="T3"/>
                      </a:cxn>
                      <a:cxn ang="T8">
                        <a:pos x="T4" y="T5"/>
                      </a:cxn>
                    </a:cxnLst>
                    <a:rect l="T9" t="T10" r="T11" b="T12"/>
                    <a:pathLst>
                      <a:path w="50" h="279">
                        <a:moveTo>
                          <a:pt x="0" y="0"/>
                        </a:moveTo>
                        <a:cubicBezTo>
                          <a:pt x="7" y="21"/>
                          <a:pt x="36" y="97"/>
                          <a:pt x="43" y="143"/>
                        </a:cubicBezTo>
                        <a:cubicBezTo>
                          <a:pt x="50" y="189"/>
                          <a:pt x="43" y="256"/>
                          <a:pt x="43" y="279"/>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grpSp>
          <p:grpSp>
            <p:nvGrpSpPr>
              <p:cNvPr id="50197" name="Group 117"/>
              <p:cNvGrpSpPr>
                <a:grpSpLocks/>
              </p:cNvGrpSpPr>
              <p:nvPr/>
            </p:nvGrpSpPr>
            <p:grpSpPr bwMode="auto">
              <a:xfrm>
                <a:off x="1973" y="2976"/>
                <a:ext cx="197" cy="998"/>
                <a:chOff x="1058" y="2976"/>
                <a:chExt cx="197" cy="998"/>
              </a:xfrm>
            </p:grpSpPr>
            <p:grpSp>
              <p:nvGrpSpPr>
                <p:cNvPr id="50216" name="Group 118"/>
                <p:cNvGrpSpPr>
                  <a:grpSpLocks/>
                </p:cNvGrpSpPr>
                <p:nvPr/>
              </p:nvGrpSpPr>
              <p:grpSpPr bwMode="auto">
                <a:xfrm>
                  <a:off x="1066" y="2976"/>
                  <a:ext cx="189" cy="454"/>
                  <a:chOff x="1240" y="2205"/>
                  <a:chExt cx="189" cy="454"/>
                </a:xfrm>
              </p:grpSpPr>
              <p:sp>
                <p:nvSpPr>
                  <p:cNvPr id="50221" name="Oval 119"/>
                  <p:cNvSpPr>
                    <a:spLocks noChangeArrowheads="1"/>
                  </p:cNvSpPr>
                  <p:nvPr/>
                </p:nvSpPr>
                <p:spPr bwMode="auto">
                  <a:xfrm>
                    <a:off x="1247" y="2205"/>
                    <a:ext cx="182" cy="182"/>
                  </a:xfrm>
                  <a:prstGeom prst="ellipse">
                    <a:avLst/>
                  </a:prstGeom>
                  <a:solidFill>
                    <a:schemeClr val="accent1"/>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222" name="Freeform 120"/>
                  <p:cNvSpPr>
                    <a:spLocks/>
                  </p:cNvSpPr>
                  <p:nvPr/>
                </p:nvSpPr>
                <p:spPr bwMode="auto">
                  <a:xfrm>
                    <a:off x="1240" y="2387"/>
                    <a:ext cx="52" cy="272"/>
                  </a:xfrm>
                  <a:custGeom>
                    <a:avLst/>
                    <a:gdLst>
                      <a:gd name="T0" fmla="*/ 52 w 52"/>
                      <a:gd name="T1" fmla="*/ 0 h 272"/>
                      <a:gd name="T2" fmla="*/ 7 w 52"/>
                      <a:gd name="T3" fmla="*/ 91 h 272"/>
                      <a:gd name="T4" fmla="*/ 7 w 52"/>
                      <a:gd name="T5" fmla="*/ 272 h 272"/>
                      <a:gd name="T6" fmla="*/ 0 60000 65536"/>
                      <a:gd name="T7" fmla="*/ 0 60000 65536"/>
                      <a:gd name="T8" fmla="*/ 0 60000 65536"/>
                      <a:gd name="T9" fmla="*/ 0 w 52"/>
                      <a:gd name="T10" fmla="*/ 0 h 272"/>
                      <a:gd name="T11" fmla="*/ 52 w 52"/>
                      <a:gd name="T12" fmla="*/ 272 h 272"/>
                    </a:gdLst>
                    <a:ahLst/>
                    <a:cxnLst>
                      <a:cxn ang="T6">
                        <a:pos x="T0" y="T1"/>
                      </a:cxn>
                      <a:cxn ang="T7">
                        <a:pos x="T2" y="T3"/>
                      </a:cxn>
                      <a:cxn ang="T8">
                        <a:pos x="T4" y="T5"/>
                      </a:cxn>
                    </a:cxnLst>
                    <a:rect l="T9" t="T10" r="T11" b="T12"/>
                    <a:pathLst>
                      <a:path w="52" h="272">
                        <a:moveTo>
                          <a:pt x="52" y="0"/>
                        </a:moveTo>
                        <a:cubicBezTo>
                          <a:pt x="33" y="23"/>
                          <a:pt x="14" y="46"/>
                          <a:pt x="7" y="91"/>
                        </a:cubicBezTo>
                        <a:cubicBezTo>
                          <a:pt x="0" y="136"/>
                          <a:pt x="7" y="242"/>
                          <a:pt x="7" y="272"/>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223" name="Freeform 121"/>
                  <p:cNvSpPr>
                    <a:spLocks/>
                  </p:cNvSpPr>
                  <p:nvPr/>
                </p:nvSpPr>
                <p:spPr bwMode="auto">
                  <a:xfrm>
                    <a:off x="1379" y="2380"/>
                    <a:ext cx="50" cy="279"/>
                  </a:xfrm>
                  <a:custGeom>
                    <a:avLst/>
                    <a:gdLst>
                      <a:gd name="T0" fmla="*/ 0 w 50"/>
                      <a:gd name="T1" fmla="*/ 0 h 279"/>
                      <a:gd name="T2" fmla="*/ 43 w 50"/>
                      <a:gd name="T3" fmla="*/ 143 h 279"/>
                      <a:gd name="T4" fmla="*/ 43 w 50"/>
                      <a:gd name="T5" fmla="*/ 279 h 279"/>
                      <a:gd name="T6" fmla="*/ 0 60000 65536"/>
                      <a:gd name="T7" fmla="*/ 0 60000 65536"/>
                      <a:gd name="T8" fmla="*/ 0 60000 65536"/>
                      <a:gd name="T9" fmla="*/ 0 w 50"/>
                      <a:gd name="T10" fmla="*/ 0 h 279"/>
                      <a:gd name="T11" fmla="*/ 50 w 50"/>
                      <a:gd name="T12" fmla="*/ 279 h 279"/>
                    </a:gdLst>
                    <a:ahLst/>
                    <a:cxnLst>
                      <a:cxn ang="T6">
                        <a:pos x="T0" y="T1"/>
                      </a:cxn>
                      <a:cxn ang="T7">
                        <a:pos x="T2" y="T3"/>
                      </a:cxn>
                      <a:cxn ang="T8">
                        <a:pos x="T4" y="T5"/>
                      </a:cxn>
                    </a:cxnLst>
                    <a:rect l="T9" t="T10" r="T11" b="T12"/>
                    <a:pathLst>
                      <a:path w="50" h="279">
                        <a:moveTo>
                          <a:pt x="0" y="0"/>
                        </a:moveTo>
                        <a:cubicBezTo>
                          <a:pt x="7" y="21"/>
                          <a:pt x="36" y="97"/>
                          <a:pt x="43" y="143"/>
                        </a:cubicBezTo>
                        <a:cubicBezTo>
                          <a:pt x="50" y="189"/>
                          <a:pt x="43" y="256"/>
                          <a:pt x="43" y="279"/>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grpSp>
              <p:nvGrpSpPr>
                <p:cNvPr id="50217" name="Group 122"/>
                <p:cNvGrpSpPr>
                  <a:grpSpLocks/>
                </p:cNvGrpSpPr>
                <p:nvPr/>
              </p:nvGrpSpPr>
              <p:grpSpPr bwMode="auto">
                <a:xfrm rot="10800000">
                  <a:off x="1058" y="3520"/>
                  <a:ext cx="189" cy="454"/>
                  <a:chOff x="1240" y="2205"/>
                  <a:chExt cx="189" cy="454"/>
                </a:xfrm>
              </p:grpSpPr>
              <p:sp>
                <p:nvSpPr>
                  <p:cNvPr id="50218" name="Oval 123"/>
                  <p:cNvSpPr>
                    <a:spLocks noChangeArrowheads="1"/>
                  </p:cNvSpPr>
                  <p:nvPr/>
                </p:nvSpPr>
                <p:spPr bwMode="auto">
                  <a:xfrm>
                    <a:off x="1247" y="2205"/>
                    <a:ext cx="182" cy="182"/>
                  </a:xfrm>
                  <a:prstGeom prst="ellipse">
                    <a:avLst/>
                  </a:prstGeom>
                  <a:solidFill>
                    <a:schemeClr val="accent1"/>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219" name="Freeform 124"/>
                  <p:cNvSpPr>
                    <a:spLocks/>
                  </p:cNvSpPr>
                  <p:nvPr/>
                </p:nvSpPr>
                <p:spPr bwMode="auto">
                  <a:xfrm>
                    <a:off x="1240" y="2387"/>
                    <a:ext cx="52" cy="272"/>
                  </a:xfrm>
                  <a:custGeom>
                    <a:avLst/>
                    <a:gdLst>
                      <a:gd name="T0" fmla="*/ 52 w 52"/>
                      <a:gd name="T1" fmla="*/ 0 h 272"/>
                      <a:gd name="T2" fmla="*/ 7 w 52"/>
                      <a:gd name="T3" fmla="*/ 91 h 272"/>
                      <a:gd name="T4" fmla="*/ 7 w 52"/>
                      <a:gd name="T5" fmla="*/ 272 h 272"/>
                      <a:gd name="T6" fmla="*/ 0 60000 65536"/>
                      <a:gd name="T7" fmla="*/ 0 60000 65536"/>
                      <a:gd name="T8" fmla="*/ 0 60000 65536"/>
                      <a:gd name="T9" fmla="*/ 0 w 52"/>
                      <a:gd name="T10" fmla="*/ 0 h 272"/>
                      <a:gd name="T11" fmla="*/ 52 w 52"/>
                      <a:gd name="T12" fmla="*/ 272 h 272"/>
                    </a:gdLst>
                    <a:ahLst/>
                    <a:cxnLst>
                      <a:cxn ang="T6">
                        <a:pos x="T0" y="T1"/>
                      </a:cxn>
                      <a:cxn ang="T7">
                        <a:pos x="T2" y="T3"/>
                      </a:cxn>
                      <a:cxn ang="T8">
                        <a:pos x="T4" y="T5"/>
                      </a:cxn>
                    </a:cxnLst>
                    <a:rect l="T9" t="T10" r="T11" b="T12"/>
                    <a:pathLst>
                      <a:path w="52" h="272">
                        <a:moveTo>
                          <a:pt x="52" y="0"/>
                        </a:moveTo>
                        <a:cubicBezTo>
                          <a:pt x="33" y="23"/>
                          <a:pt x="14" y="46"/>
                          <a:pt x="7" y="91"/>
                        </a:cubicBezTo>
                        <a:cubicBezTo>
                          <a:pt x="0" y="136"/>
                          <a:pt x="7" y="242"/>
                          <a:pt x="7" y="272"/>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220" name="Freeform 125"/>
                  <p:cNvSpPr>
                    <a:spLocks/>
                  </p:cNvSpPr>
                  <p:nvPr/>
                </p:nvSpPr>
                <p:spPr bwMode="auto">
                  <a:xfrm>
                    <a:off x="1379" y="2380"/>
                    <a:ext cx="50" cy="279"/>
                  </a:xfrm>
                  <a:custGeom>
                    <a:avLst/>
                    <a:gdLst>
                      <a:gd name="T0" fmla="*/ 0 w 50"/>
                      <a:gd name="T1" fmla="*/ 0 h 279"/>
                      <a:gd name="T2" fmla="*/ 43 w 50"/>
                      <a:gd name="T3" fmla="*/ 143 h 279"/>
                      <a:gd name="T4" fmla="*/ 43 w 50"/>
                      <a:gd name="T5" fmla="*/ 279 h 279"/>
                      <a:gd name="T6" fmla="*/ 0 60000 65536"/>
                      <a:gd name="T7" fmla="*/ 0 60000 65536"/>
                      <a:gd name="T8" fmla="*/ 0 60000 65536"/>
                      <a:gd name="T9" fmla="*/ 0 w 50"/>
                      <a:gd name="T10" fmla="*/ 0 h 279"/>
                      <a:gd name="T11" fmla="*/ 50 w 50"/>
                      <a:gd name="T12" fmla="*/ 279 h 279"/>
                    </a:gdLst>
                    <a:ahLst/>
                    <a:cxnLst>
                      <a:cxn ang="T6">
                        <a:pos x="T0" y="T1"/>
                      </a:cxn>
                      <a:cxn ang="T7">
                        <a:pos x="T2" y="T3"/>
                      </a:cxn>
                      <a:cxn ang="T8">
                        <a:pos x="T4" y="T5"/>
                      </a:cxn>
                    </a:cxnLst>
                    <a:rect l="T9" t="T10" r="T11" b="T12"/>
                    <a:pathLst>
                      <a:path w="50" h="279">
                        <a:moveTo>
                          <a:pt x="0" y="0"/>
                        </a:moveTo>
                        <a:cubicBezTo>
                          <a:pt x="7" y="21"/>
                          <a:pt x="36" y="97"/>
                          <a:pt x="43" y="143"/>
                        </a:cubicBezTo>
                        <a:cubicBezTo>
                          <a:pt x="50" y="189"/>
                          <a:pt x="43" y="256"/>
                          <a:pt x="43" y="279"/>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grpSp>
          <p:grpSp>
            <p:nvGrpSpPr>
              <p:cNvPr id="50198" name="Group 126"/>
              <p:cNvGrpSpPr>
                <a:grpSpLocks/>
              </p:cNvGrpSpPr>
              <p:nvPr/>
            </p:nvGrpSpPr>
            <p:grpSpPr bwMode="auto">
              <a:xfrm>
                <a:off x="1504" y="2976"/>
                <a:ext cx="197" cy="998"/>
                <a:chOff x="1058" y="2976"/>
                <a:chExt cx="197" cy="998"/>
              </a:xfrm>
            </p:grpSpPr>
            <p:grpSp>
              <p:nvGrpSpPr>
                <p:cNvPr id="50208" name="Group 127"/>
                <p:cNvGrpSpPr>
                  <a:grpSpLocks/>
                </p:cNvGrpSpPr>
                <p:nvPr/>
              </p:nvGrpSpPr>
              <p:grpSpPr bwMode="auto">
                <a:xfrm>
                  <a:off x="1066" y="2976"/>
                  <a:ext cx="189" cy="454"/>
                  <a:chOff x="1240" y="2205"/>
                  <a:chExt cx="189" cy="454"/>
                </a:xfrm>
              </p:grpSpPr>
              <p:sp>
                <p:nvSpPr>
                  <p:cNvPr id="50213" name="Oval 128"/>
                  <p:cNvSpPr>
                    <a:spLocks noChangeArrowheads="1"/>
                  </p:cNvSpPr>
                  <p:nvPr/>
                </p:nvSpPr>
                <p:spPr bwMode="auto">
                  <a:xfrm>
                    <a:off x="1247" y="2205"/>
                    <a:ext cx="182" cy="182"/>
                  </a:xfrm>
                  <a:prstGeom prst="ellipse">
                    <a:avLst/>
                  </a:prstGeom>
                  <a:solidFill>
                    <a:schemeClr val="accent1"/>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214" name="Freeform 129"/>
                  <p:cNvSpPr>
                    <a:spLocks/>
                  </p:cNvSpPr>
                  <p:nvPr/>
                </p:nvSpPr>
                <p:spPr bwMode="auto">
                  <a:xfrm>
                    <a:off x="1240" y="2387"/>
                    <a:ext cx="52" cy="272"/>
                  </a:xfrm>
                  <a:custGeom>
                    <a:avLst/>
                    <a:gdLst>
                      <a:gd name="T0" fmla="*/ 52 w 52"/>
                      <a:gd name="T1" fmla="*/ 0 h 272"/>
                      <a:gd name="T2" fmla="*/ 7 w 52"/>
                      <a:gd name="T3" fmla="*/ 91 h 272"/>
                      <a:gd name="T4" fmla="*/ 7 w 52"/>
                      <a:gd name="T5" fmla="*/ 272 h 272"/>
                      <a:gd name="T6" fmla="*/ 0 60000 65536"/>
                      <a:gd name="T7" fmla="*/ 0 60000 65536"/>
                      <a:gd name="T8" fmla="*/ 0 60000 65536"/>
                      <a:gd name="T9" fmla="*/ 0 w 52"/>
                      <a:gd name="T10" fmla="*/ 0 h 272"/>
                      <a:gd name="T11" fmla="*/ 52 w 52"/>
                      <a:gd name="T12" fmla="*/ 272 h 272"/>
                    </a:gdLst>
                    <a:ahLst/>
                    <a:cxnLst>
                      <a:cxn ang="T6">
                        <a:pos x="T0" y="T1"/>
                      </a:cxn>
                      <a:cxn ang="T7">
                        <a:pos x="T2" y="T3"/>
                      </a:cxn>
                      <a:cxn ang="T8">
                        <a:pos x="T4" y="T5"/>
                      </a:cxn>
                    </a:cxnLst>
                    <a:rect l="T9" t="T10" r="T11" b="T12"/>
                    <a:pathLst>
                      <a:path w="52" h="272">
                        <a:moveTo>
                          <a:pt x="52" y="0"/>
                        </a:moveTo>
                        <a:cubicBezTo>
                          <a:pt x="33" y="23"/>
                          <a:pt x="14" y="46"/>
                          <a:pt x="7" y="91"/>
                        </a:cubicBezTo>
                        <a:cubicBezTo>
                          <a:pt x="0" y="136"/>
                          <a:pt x="7" y="242"/>
                          <a:pt x="7" y="272"/>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215" name="Freeform 130"/>
                  <p:cNvSpPr>
                    <a:spLocks/>
                  </p:cNvSpPr>
                  <p:nvPr/>
                </p:nvSpPr>
                <p:spPr bwMode="auto">
                  <a:xfrm>
                    <a:off x="1379" y="2380"/>
                    <a:ext cx="50" cy="279"/>
                  </a:xfrm>
                  <a:custGeom>
                    <a:avLst/>
                    <a:gdLst>
                      <a:gd name="T0" fmla="*/ 0 w 50"/>
                      <a:gd name="T1" fmla="*/ 0 h 279"/>
                      <a:gd name="T2" fmla="*/ 43 w 50"/>
                      <a:gd name="T3" fmla="*/ 143 h 279"/>
                      <a:gd name="T4" fmla="*/ 43 w 50"/>
                      <a:gd name="T5" fmla="*/ 279 h 279"/>
                      <a:gd name="T6" fmla="*/ 0 60000 65536"/>
                      <a:gd name="T7" fmla="*/ 0 60000 65536"/>
                      <a:gd name="T8" fmla="*/ 0 60000 65536"/>
                      <a:gd name="T9" fmla="*/ 0 w 50"/>
                      <a:gd name="T10" fmla="*/ 0 h 279"/>
                      <a:gd name="T11" fmla="*/ 50 w 50"/>
                      <a:gd name="T12" fmla="*/ 279 h 279"/>
                    </a:gdLst>
                    <a:ahLst/>
                    <a:cxnLst>
                      <a:cxn ang="T6">
                        <a:pos x="T0" y="T1"/>
                      </a:cxn>
                      <a:cxn ang="T7">
                        <a:pos x="T2" y="T3"/>
                      </a:cxn>
                      <a:cxn ang="T8">
                        <a:pos x="T4" y="T5"/>
                      </a:cxn>
                    </a:cxnLst>
                    <a:rect l="T9" t="T10" r="T11" b="T12"/>
                    <a:pathLst>
                      <a:path w="50" h="279">
                        <a:moveTo>
                          <a:pt x="0" y="0"/>
                        </a:moveTo>
                        <a:cubicBezTo>
                          <a:pt x="7" y="21"/>
                          <a:pt x="36" y="97"/>
                          <a:pt x="43" y="143"/>
                        </a:cubicBezTo>
                        <a:cubicBezTo>
                          <a:pt x="50" y="189"/>
                          <a:pt x="43" y="256"/>
                          <a:pt x="43" y="279"/>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grpSp>
              <p:nvGrpSpPr>
                <p:cNvPr id="50209" name="Group 131"/>
                <p:cNvGrpSpPr>
                  <a:grpSpLocks/>
                </p:cNvGrpSpPr>
                <p:nvPr/>
              </p:nvGrpSpPr>
              <p:grpSpPr bwMode="auto">
                <a:xfrm rot="10800000">
                  <a:off x="1058" y="3520"/>
                  <a:ext cx="189" cy="454"/>
                  <a:chOff x="1240" y="2205"/>
                  <a:chExt cx="189" cy="454"/>
                </a:xfrm>
              </p:grpSpPr>
              <p:sp>
                <p:nvSpPr>
                  <p:cNvPr id="50210" name="Oval 132"/>
                  <p:cNvSpPr>
                    <a:spLocks noChangeArrowheads="1"/>
                  </p:cNvSpPr>
                  <p:nvPr/>
                </p:nvSpPr>
                <p:spPr bwMode="auto">
                  <a:xfrm>
                    <a:off x="1247" y="2205"/>
                    <a:ext cx="182" cy="182"/>
                  </a:xfrm>
                  <a:prstGeom prst="ellipse">
                    <a:avLst/>
                  </a:prstGeom>
                  <a:solidFill>
                    <a:schemeClr val="accent1"/>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211" name="Freeform 133"/>
                  <p:cNvSpPr>
                    <a:spLocks/>
                  </p:cNvSpPr>
                  <p:nvPr/>
                </p:nvSpPr>
                <p:spPr bwMode="auto">
                  <a:xfrm>
                    <a:off x="1240" y="2387"/>
                    <a:ext cx="52" cy="272"/>
                  </a:xfrm>
                  <a:custGeom>
                    <a:avLst/>
                    <a:gdLst>
                      <a:gd name="T0" fmla="*/ 52 w 52"/>
                      <a:gd name="T1" fmla="*/ 0 h 272"/>
                      <a:gd name="T2" fmla="*/ 7 w 52"/>
                      <a:gd name="T3" fmla="*/ 91 h 272"/>
                      <a:gd name="T4" fmla="*/ 7 w 52"/>
                      <a:gd name="T5" fmla="*/ 272 h 272"/>
                      <a:gd name="T6" fmla="*/ 0 60000 65536"/>
                      <a:gd name="T7" fmla="*/ 0 60000 65536"/>
                      <a:gd name="T8" fmla="*/ 0 60000 65536"/>
                      <a:gd name="T9" fmla="*/ 0 w 52"/>
                      <a:gd name="T10" fmla="*/ 0 h 272"/>
                      <a:gd name="T11" fmla="*/ 52 w 52"/>
                      <a:gd name="T12" fmla="*/ 272 h 272"/>
                    </a:gdLst>
                    <a:ahLst/>
                    <a:cxnLst>
                      <a:cxn ang="T6">
                        <a:pos x="T0" y="T1"/>
                      </a:cxn>
                      <a:cxn ang="T7">
                        <a:pos x="T2" y="T3"/>
                      </a:cxn>
                      <a:cxn ang="T8">
                        <a:pos x="T4" y="T5"/>
                      </a:cxn>
                    </a:cxnLst>
                    <a:rect l="T9" t="T10" r="T11" b="T12"/>
                    <a:pathLst>
                      <a:path w="52" h="272">
                        <a:moveTo>
                          <a:pt x="52" y="0"/>
                        </a:moveTo>
                        <a:cubicBezTo>
                          <a:pt x="33" y="23"/>
                          <a:pt x="14" y="46"/>
                          <a:pt x="7" y="91"/>
                        </a:cubicBezTo>
                        <a:cubicBezTo>
                          <a:pt x="0" y="136"/>
                          <a:pt x="7" y="242"/>
                          <a:pt x="7" y="272"/>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212" name="Freeform 134"/>
                  <p:cNvSpPr>
                    <a:spLocks/>
                  </p:cNvSpPr>
                  <p:nvPr/>
                </p:nvSpPr>
                <p:spPr bwMode="auto">
                  <a:xfrm>
                    <a:off x="1379" y="2380"/>
                    <a:ext cx="50" cy="279"/>
                  </a:xfrm>
                  <a:custGeom>
                    <a:avLst/>
                    <a:gdLst>
                      <a:gd name="T0" fmla="*/ 0 w 50"/>
                      <a:gd name="T1" fmla="*/ 0 h 279"/>
                      <a:gd name="T2" fmla="*/ 43 w 50"/>
                      <a:gd name="T3" fmla="*/ 143 h 279"/>
                      <a:gd name="T4" fmla="*/ 43 w 50"/>
                      <a:gd name="T5" fmla="*/ 279 h 279"/>
                      <a:gd name="T6" fmla="*/ 0 60000 65536"/>
                      <a:gd name="T7" fmla="*/ 0 60000 65536"/>
                      <a:gd name="T8" fmla="*/ 0 60000 65536"/>
                      <a:gd name="T9" fmla="*/ 0 w 50"/>
                      <a:gd name="T10" fmla="*/ 0 h 279"/>
                      <a:gd name="T11" fmla="*/ 50 w 50"/>
                      <a:gd name="T12" fmla="*/ 279 h 279"/>
                    </a:gdLst>
                    <a:ahLst/>
                    <a:cxnLst>
                      <a:cxn ang="T6">
                        <a:pos x="T0" y="T1"/>
                      </a:cxn>
                      <a:cxn ang="T7">
                        <a:pos x="T2" y="T3"/>
                      </a:cxn>
                      <a:cxn ang="T8">
                        <a:pos x="T4" y="T5"/>
                      </a:cxn>
                    </a:cxnLst>
                    <a:rect l="T9" t="T10" r="T11" b="T12"/>
                    <a:pathLst>
                      <a:path w="50" h="279">
                        <a:moveTo>
                          <a:pt x="0" y="0"/>
                        </a:moveTo>
                        <a:cubicBezTo>
                          <a:pt x="7" y="21"/>
                          <a:pt x="36" y="97"/>
                          <a:pt x="43" y="143"/>
                        </a:cubicBezTo>
                        <a:cubicBezTo>
                          <a:pt x="50" y="189"/>
                          <a:pt x="43" y="256"/>
                          <a:pt x="43" y="279"/>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grpSp>
          <p:grpSp>
            <p:nvGrpSpPr>
              <p:cNvPr id="50199" name="Group 135"/>
              <p:cNvGrpSpPr>
                <a:grpSpLocks/>
              </p:cNvGrpSpPr>
              <p:nvPr/>
            </p:nvGrpSpPr>
            <p:grpSpPr bwMode="auto">
              <a:xfrm>
                <a:off x="1730" y="2976"/>
                <a:ext cx="197" cy="998"/>
                <a:chOff x="1058" y="2976"/>
                <a:chExt cx="197" cy="998"/>
              </a:xfrm>
            </p:grpSpPr>
            <p:grpSp>
              <p:nvGrpSpPr>
                <p:cNvPr id="50200" name="Group 136"/>
                <p:cNvGrpSpPr>
                  <a:grpSpLocks/>
                </p:cNvGrpSpPr>
                <p:nvPr/>
              </p:nvGrpSpPr>
              <p:grpSpPr bwMode="auto">
                <a:xfrm>
                  <a:off x="1066" y="2976"/>
                  <a:ext cx="189" cy="454"/>
                  <a:chOff x="1240" y="2205"/>
                  <a:chExt cx="189" cy="454"/>
                </a:xfrm>
              </p:grpSpPr>
              <p:sp>
                <p:nvSpPr>
                  <p:cNvPr id="50205" name="Oval 137"/>
                  <p:cNvSpPr>
                    <a:spLocks noChangeArrowheads="1"/>
                  </p:cNvSpPr>
                  <p:nvPr/>
                </p:nvSpPr>
                <p:spPr bwMode="auto">
                  <a:xfrm>
                    <a:off x="1247" y="2205"/>
                    <a:ext cx="182" cy="182"/>
                  </a:xfrm>
                  <a:prstGeom prst="ellipse">
                    <a:avLst/>
                  </a:prstGeom>
                  <a:solidFill>
                    <a:schemeClr val="accent1"/>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206" name="Freeform 138"/>
                  <p:cNvSpPr>
                    <a:spLocks/>
                  </p:cNvSpPr>
                  <p:nvPr/>
                </p:nvSpPr>
                <p:spPr bwMode="auto">
                  <a:xfrm>
                    <a:off x="1240" y="2387"/>
                    <a:ext cx="52" cy="272"/>
                  </a:xfrm>
                  <a:custGeom>
                    <a:avLst/>
                    <a:gdLst>
                      <a:gd name="T0" fmla="*/ 52 w 52"/>
                      <a:gd name="T1" fmla="*/ 0 h 272"/>
                      <a:gd name="T2" fmla="*/ 7 w 52"/>
                      <a:gd name="T3" fmla="*/ 91 h 272"/>
                      <a:gd name="T4" fmla="*/ 7 w 52"/>
                      <a:gd name="T5" fmla="*/ 272 h 272"/>
                      <a:gd name="T6" fmla="*/ 0 60000 65536"/>
                      <a:gd name="T7" fmla="*/ 0 60000 65536"/>
                      <a:gd name="T8" fmla="*/ 0 60000 65536"/>
                      <a:gd name="T9" fmla="*/ 0 w 52"/>
                      <a:gd name="T10" fmla="*/ 0 h 272"/>
                      <a:gd name="T11" fmla="*/ 52 w 52"/>
                      <a:gd name="T12" fmla="*/ 272 h 272"/>
                    </a:gdLst>
                    <a:ahLst/>
                    <a:cxnLst>
                      <a:cxn ang="T6">
                        <a:pos x="T0" y="T1"/>
                      </a:cxn>
                      <a:cxn ang="T7">
                        <a:pos x="T2" y="T3"/>
                      </a:cxn>
                      <a:cxn ang="T8">
                        <a:pos x="T4" y="T5"/>
                      </a:cxn>
                    </a:cxnLst>
                    <a:rect l="T9" t="T10" r="T11" b="T12"/>
                    <a:pathLst>
                      <a:path w="52" h="272">
                        <a:moveTo>
                          <a:pt x="52" y="0"/>
                        </a:moveTo>
                        <a:cubicBezTo>
                          <a:pt x="33" y="23"/>
                          <a:pt x="14" y="46"/>
                          <a:pt x="7" y="91"/>
                        </a:cubicBezTo>
                        <a:cubicBezTo>
                          <a:pt x="0" y="136"/>
                          <a:pt x="7" y="242"/>
                          <a:pt x="7" y="272"/>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207" name="Freeform 139"/>
                  <p:cNvSpPr>
                    <a:spLocks/>
                  </p:cNvSpPr>
                  <p:nvPr/>
                </p:nvSpPr>
                <p:spPr bwMode="auto">
                  <a:xfrm>
                    <a:off x="1379" y="2380"/>
                    <a:ext cx="50" cy="279"/>
                  </a:xfrm>
                  <a:custGeom>
                    <a:avLst/>
                    <a:gdLst>
                      <a:gd name="T0" fmla="*/ 0 w 50"/>
                      <a:gd name="T1" fmla="*/ 0 h 279"/>
                      <a:gd name="T2" fmla="*/ 43 w 50"/>
                      <a:gd name="T3" fmla="*/ 143 h 279"/>
                      <a:gd name="T4" fmla="*/ 43 w 50"/>
                      <a:gd name="T5" fmla="*/ 279 h 279"/>
                      <a:gd name="T6" fmla="*/ 0 60000 65536"/>
                      <a:gd name="T7" fmla="*/ 0 60000 65536"/>
                      <a:gd name="T8" fmla="*/ 0 60000 65536"/>
                      <a:gd name="T9" fmla="*/ 0 w 50"/>
                      <a:gd name="T10" fmla="*/ 0 h 279"/>
                      <a:gd name="T11" fmla="*/ 50 w 50"/>
                      <a:gd name="T12" fmla="*/ 279 h 279"/>
                    </a:gdLst>
                    <a:ahLst/>
                    <a:cxnLst>
                      <a:cxn ang="T6">
                        <a:pos x="T0" y="T1"/>
                      </a:cxn>
                      <a:cxn ang="T7">
                        <a:pos x="T2" y="T3"/>
                      </a:cxn>
                      <a:cxn ang="T8">
                        <a:pos x="T4" y="T5"/>
                      </a:cxn>
                    </a:cxnLst>
                    <a:rect l="T9" t="T10" r="T11" b="T12"/>
                    <a:pathLst>
                      <a:path w="50" h="279">
                        <a:moveTo>
                          <a:pt x="0" y="0"/>
                        </a:moveTo>
                        <a:cubicBezTo>
                          <a:pt x="7" y="21"/>
                          <a:pt x="36" y="97"/>
                          <a:pt x="43" y="143"/>
                        </a:cubicBezTo>
                        <a:cubicBezTo>
                          <a:pt x="50" y="189"/>
                          <a:pt x="43" y="256"/>
                          <a:pt x="43" y="279"/>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grpSp>
              <p:nvGrpSpPr>
                <p:cNvPr id="50201" name="Group 140"/>
                <p:cNvGrpSpPr>
                  <a:grpSpLocks/>
                </p:cNvGrpSpPr>
                <p:nvPr/>
              </p:nvGrpSpPr>
              <p:grpSpPr bwMode="auto">
                <a:xfrm rot="10800000">
                  <a:off x="1058" y="3520"/>
                  <a:ext cx="189" cy="454"/>
                  <a:chOff x="1240" y="2205"/>
                  <a:chExt cx="189" cy="454"/>
                </a:xfrm>
              </p:grpSpPr>
              <p:sp>
                <p:nvSpPr>
                  <p:cNvPr id="50202" name="Oval 141"/>
                  <p:cNvSpPr>
                    <a:spLocks noChangeArrowheads="1"/>
                  </p:cNvSpPr>
                  <p:nvPr/>
                </p:nvSpPr>
                <p:spPr bwMode="auto">
                  <a:xfrm>
                    <a:off x="1247" y="2205"/>
                    <a:ext cx="182" cy="182"/>
                  </a:xfrm>
                  <a:prstGeom prst="ellipse">
                    <a:avLst/>
                  </a:prstGeom>
                  <a:solidFill>
                    <a:schemeClr val="accent1"/>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203" name="Freeform 142"/>
                  <p:cNvSpPr>
                    <a:spLocks/>
                  </p:cNvSpPr>
                  <p:nvPr/>
                </p:nvSpPr>
                <p:spPr bwMode="auto">
                  <a:xfrm>
                    <a:off x="1240" y="2387"/>
                    <a:ext cx="52" cy="272"/>
                  </a:xfrm>
                  <a:custGeom>
                    <a:avLst/>
                    <a:gdLst>
                      <a:gd name="T0" fmla="*/ 52 w 52"/>
                      <a:gd name="T1" fmla="*/ 0 h 272"/>
                      <a:gd name="T2" fmla="*/ 7 w 52"/>
                      <a:gd name="T3" fmla="*/ 91 h 272"/>
                      <a:gd name="T4" fmla="*/ 7 w 52"/>
                      <a:gd name="T5" fmla="*/ 272 h 272"/>
                      <a:gd name="T6" fmla="*/ 0 60000 65536"/>
                      <a:gd name="T7" fmla="*/ 0 60000 65536"/>
                      <a:gd name="T8" fmla="*/ 0 60000 65536"/>
                      <a:gd name="T9" fmla="*/ 0 w 52"/>
                      <a:gd name="T10" fmla="*/ 0 h 272"/>
                      <a:gd name="T11" fmla="*/ 52 w 52"/>
                      <a:gd name="T12" fmla="*/ 272 h 272"/>
                    </a:gdLst>
                    <a:ahLst/>
                    <a:cxnLst>
                      <a:cxn ang="T6">
                        <a:pos x="T0" y="T1"/>
                      </a:cxn>
                      <a:cxn ang="T7">
                        <a:pos x="T2" y="T3"/>
                      </a:cxn>
                      <a:cxn ang="T8">
                        <a:pos x="T4" y="T5"/>
                      </a:cxn>
                    </a:cxnLst>
                    <a:rect l="T9" t="T10" r="T11" b="T12"/>
                    <a:pathLst>
                      <a:path w="52" h="272">
                        <a:moveTo>
                          <a:pt x="52" y="0"/>
                        </a:moveTo>
                        <a:cubicBezTo>
                          <a:pt x="33" y="23"/>
                          <a:pt x="14" y="46"/>
                          <a:pt x="7" y="91"/>
                        </a:cubicBezTo>
                        <a:cubicBezTo>
                          <a:pt x="0" y="136"/>
                          <a:pt x="7" y="242"/>
                          <a:pt x="7" y="272"/>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204" name="Freeform 143"/>
                  <p:cNvSpPr>
                    <a:spLocks/>
                  </p:cNvSpPr>
                  <p:nvPr/>
                </p:nvSpPr>
                <p:spPr bwMode="auto">
                  <a:xfrm>
                    <a:off x="1379" y="2380"/>
                    <a:ext cx="50" cy="279"/>
                  </a:xfrm>
                  <a:custGeom>
                    <a:avLst/>
                    <a:gdLst>
                      <a:gd name="T0" fmla="*/ 0 w 50"/>
                      <a:gd name="T1" fmla="*/ 0 h 279"/>
                      <a:gd name="T2" fmla="*/ 43 w 50"/>
                      <a:gd name="T3" fmla="*/ 143 h 279"/>
                      <a:gd name="T4" fmla="*/ 43 w 50"/>
                      <a:gd name="T5" fmla="*/ 279 h 279"/>
                      <a:gd name="T6" fmla="*/ 0 60000 65536"/>
                      <a:gd name="T7" fmla="*/ 0 60000 65536"/>
                      <a:gd name="T8" fmla="*/ 0 60000 65536"/>
                      <a:gd name="T9" fmla="*/ 0 w 50"/>
                      <a:gd name="T10" fmla="*/ 0 h 279"/>
                      <a:gd name="T11" fmla="*/ 50 w 50"/>
                      <a:gd name="T12" fmla="*/ 279 h 279"/>
                    </a:gdLst>
                    <a:ahLst/>
                    <a:cxnLst>
                      <a:cxn ang="T6">
                        <a:pos x="T0" y="T1"/>
                      </a:cxn>
                      <a:cxn ang="T7">
                        <a:pos x="T2" y="T3"/>
                      </a:cxn>
                      <a:cxn ang="T8">
                        <a:pos x="T4" y="T5"/>
                      </a:cxn>
                    </a:cxnLst>
                    <a:rect l="T9" t="T10" r="T11" b="T12"/>
                    <a:pathLst>
                      <a:path w="50" h="279">
                        <a:moveTo>
                          <a:pt x="0" y="0"/>
                        </a:moveTo>
                        <a:cubicBezTo>
                          <a:pt x="7" y="21"/>
                          <a:pt x="36" y="97"/>
                          <a:pt x="43" y="143"/>
                        </a:cubicBezTo>
                        <a:cubicBezTo>
                          <a:pt x="50" y="189"/>
                          <a:pt x="43" y="256"/>
                          <a:pt x="43" y="279"/>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grpSp>
        </p:grpSp>
      </p:grpSp>
      <p:sp>
        <p:nvSpPr>
          <p:cNvPr id="50180" name="Oval 144"/>
          <p:cNvSpPr>
            <a:spLocks noChangeArrowheads="1"/>
          </p:cNvSpPr>
          <p:nvPr/>
        </p:nvSpPr>
        <p:spPr bwMode="auto">
          <a:xfrm>
            <a:off x="2987675" y="2781300"/>
            <a:ext cx="2808288" cy="2592388"/>
          </a:xfrm>
          <a:prstGeom prst="ellipse">
            <a:avLst/>
          </a:prstGeom>
          <a:solidFill>
            <a:schemeClr val="bg1"/>
          </a:solidFill>
          <a:ln w="9525">
            <a:solidFill>
              <a:schemeClr val="tx1"/>
            </a:solidFill>
            <a:round/>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181" name="Text Box 145"/>
          <p:cNvSpPr txBox="1">
            <a:spLocks noChangeArrowheads="1"/>
          </p:cNvSpPr>
          <p:nvPr/>
        </p:nvSpPr>
        <p:spPr bwMode="auto">
          <a:xfrm>
            <a:off x="3635375" y="3933825"/>
            <a:ext cx="165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CY P450</a:t>
            </a:r>
          </a:p>
        </p:txBody>
      </p:sp>
      <p:sp>
        <p:nvSpPr>
          <p:cNvPr id="50182" name="AutoShape 146"/>
          <p:cNvSpPr>
            <a:spLocks noChangeArrowheads="1"/>
          </p:cNvSpPr>
          <p:nvPr/>
        </p:nvSpPr>
        <p:spPr bwMode="auto">
          <a:xfrm rot="1606235">
            <a:off x="1692275" y="2205038"/>
            <a:ext cx="1439863" cy="2808287"/>
          </a:xfrm>
          <a:prstGeom prst="curvedLeftArrow">
            <a:avLst>
              <a:gd name="adj1" fmla="val 39008"/>
              <a:gd name="adj2" fmla="val 78015"/>
              <a:gd name="adj3" fmla="val 33333"/>
            </a:avLst>
          </a:prstGeom>
          <a:solidFill>
            <a:schemeClr val="accent1"/>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183" name="AutoShape 147"/>
          <p:cNvSpPr>
            <a:spLocks noChangeArrowheads="1"/>
          </p:cNvSpPr>
          <p:nvPr/>
        </p:nvSpPr>
        <p:spPr bwMode="auto">
          <a:xfrm rot="-1965908">
            <a:off x="5651500" y="1989138"/>
            <a:ext cx="1584325" cy="2735262"/>
          </a:xfrm>
          <a:prstGeom prst="curvedRightArrow">
            <a:avLst>
              <a:gd name="adj1" fmla="val 34529"/>
              <a:gd name="adj2" fmla="val 69058"/>
              <a:gd name="adj3" fmla="val 33333"/>
            </a:avLst>
          </a:prstGeom>
          <a:solidFill>
            <a:schemeClr val="accent1"/>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0184" name="Text Box 148"/>
          <p:cNvSpPr txBox="1">
            <a:spLocks noChangeArrowheads="1"/>
          </p:cNvSpPr>
          <p:nvPr/>
        </p:nvSpPr>
        <p:spPr bwMode="auto">
          <a:xfrm>
            <a:off x="323850" y="3789363"/>
            <a:ext cx="10080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H-OH</a:t>
            </a:r>
          </a:p>
        </p:txBody>
      </p:sp>
      <p:sp>
        <p:nvSpPr>
          <p:cNvPr id="50185" name="Text Box 149"/>
          <p:cNvSpPr txBox="1">
            <a:spLocks noChangeArrowheads="1"/>
          </p:cNvSpPr>
          <p:nvPr/>
        </p:nvSpPr>
        <p:spPr bwMode="auto">
          <a:xfrm>
            <a:off x="1547813" y="1773238"/>
            <a:ext cx="6477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O</a:t>
            </a:r>
            <a:r>
              <a:rPr lang="es-ES" altLang="es-AR" sz="2400" b="1"/>
              <a:t>2</a:t>
            </a:r>
            <a:endParaRPr lang="es-ES" altLang="es-AR" sz="2400" b="1" baseline="0"/>
          </a:p>
        </p:txBody>
      </p:sp>
      <p:sp>
        <p:nvSpPr>
          <p:cNvPr id="50186" name="Text Box 150"/>
          <p:cNvSpPr txBox="1">
            <a:spLocks noChangeArrowheads="1"/>
          </p:cNvSpPr>
          <p:nvPr/>
        </p:nvSpPr>
        <p:spPr bwMode="auto">
          <a:xfrm>
            <a:off x="6804025" y="1700213"/>
            <a:ext cx="7207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RH</a:t>
            </a:r>
          </a:p>
        </p:txBody>
      </p:sp>
      <p:sp>
        <p:nvSpPr>
          <p:cNvPr id="50187" name="Text Box 151"/>
          <p:cNvSpPr txBox="1">
            <a:spLocks noChangeArrowheads="1"/>
          </p:cNvSpPr>
          <p:nvPr/>
        </p:nvSpPr>
        <p:spPr bwMode="auto">
          <a:xfrm>
            <a:off x="7740650" y="3213100"/>
            <a:ext cx="10795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t>R-OH</a:t>
            </a:r>
          </a:p>
        </p:txBody>
      </p:sp>
      <p:sp>
        <p:nvSpPr>
          <p:cNvPr id="50188" name="Text Box 152"/>
          <p:cNvSpPr txBox="1">
            <a:spLocks noChangeArrowheads="1"/>
          </p:cNvSpPr>
          <p:nvPr/>
        </p:nvSpPr>
        <p:spPr bwMode="auto">
          <a:xfrm>
            <a:off x="6911975" y="4267200"/>
            <a:ext cx="25558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400" b="1" baseline="0">
                <a:solidFill>
                  <a:srgbClr val="0000FF"/>
                </a:solidFill>
              </a:rPr>
              <a:t>CITOPLASMA</a:t>
            </a:r>
          </a:p>
        </p:txBody>
      </p:sp>
      <p:sp>
        <p:nvSpPr>
          <p:cNvPr id="50189" name="Text Box 153"/>
          <p:cNvSpPr txBox="1">
            <a:spLocks noChangeArrowheads="1"/>
          </p:cNvSpPr>
          <p:nvPr/>
        </p:nvSpPr>
        <p:spPr bwMode="auto">
          <a:xfrm>
            <a:off x="0" y="5013325"/>
            <a:ext cx="2268538"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t>MEMBRANA RETICULO ENDOPLASMICO</a:t>
            </a:r>
          </a:p>
        </p:txBody>
      </p:sp>
      <p:sp>
        <p:nvSpPr>
          <p:cNvPr id="50190" name="Text Box 155"/>
          <p:cNvSpPr txBox="1">
            <a:spLocks noChangeArrowheads="1"/>
          </p:cNvSpPr>
          <p:nvPr/>
        </p:nvSpPr>
        <p:spPr bwMode="auto">
          <a:xfrm>
            <a:off x="1187450" y="2646363"/>
            <a:ext cx="1728788"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solidFill>
                  <a:srgbClr val="250101"/>
                </a:solidFill>
              </a:rPr>
              <a:t>NADPH</a:t>
            </a:r>
          </a:p>
          <a:p>
            <a:pPr eaLnBrk="1" hangingPunct="1">
              <a:spcBef>
                <a:spcPct val="50000"/>
              </a:spcBef>
            </a:pPr>
            <a:r>
              <a:rPr lang="es-ES" altLang="es-AR" sz="2000" b="1" baseline="0">
                <a:solidFill>
                  <a:srgbClr val="250101"/>
                </a:solidFill>
              </a:rPr>
              <a:t>NADP</a:t>
            </a:r>
            <a:r>
              <a:rPr lang="es-ES" altLang="es-AR" sz="2000" b="1" baseline="30000">
                <a:solidFill>
                  <a:srgbClr val="250101"/>
                </a:solidFill>
              </a:rPr>
              <a:t>+</a:t>
            </a:r>
            <a:endParaRPr lang="es-ES" altLang="es-AR" sz="2000" b="1" baseline="0">
              <a:solidFill>
                <a:srgbClr val="250101"/>
              </a:solidFill>
            </a:endParaRPr>
          </a:p>
        </p:txBody>
      </p:sp>
      <p:sp>
        <p:nvSpPr>
          <p:cNvPr id="50191" name="AutoShape 156"/>
          <p:cNvSpPr>
            <a:spLocks noChangeArrowheads="1"/>
          </p:cNvSpPr>
          <p:nvPr/>
        </p:nvSpPr>
        <p:spPr bwMode="auto">
          <a:xfrm>
            <a:off x="2195513" y="2781300"/>
            <a:ext cx="360362" cy="792163"/>
          </a:xfrm>
          <a:prstGeom prst="curvedLeftArrow">
            <a:avLst>
              <a:gd name="adj1" fmla="val 43965"/>
              <a:gd name="adj2" fmla="val 87930"/>
              <a:gd name="adj3" fmla="val 33333"/>
            </a:avLst>
          </a:prstGeom>
          <a:solidFill>
            <a:schemeClr val="tx1"/>
          </a:solidFill>
          <a:ln w="9525">
            <a:solidFill>
              <a:srgbClr val="5C540A"/>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Tree>
    <p:extLst>
      <p:ext uri="{BB962C8B-B14F-4D97-AF65-F5344CB8AC3E}">
        <p14:creationId xmlns:p14="http://schemas.microsoft.com/office/powerpoint/2010/main" val="78989480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4"/>
          <p:cNvSpPr>
            <a:spLocks noGrp="1" noChangeArrowheads="1"/>
          </p:cNvSpPr>
          <p:nvPr>
            <p:ph type="title"/>
          </p:nvPr>
        </p:nvSpPr>
        <p:spPr>
          <a:gradFill rotWithShape="1">
            <a:gsLst>
              <a:gs pos="0">
                <a:srgbClr val="716E02"/>
              </a:gs>
              <a:gs pos="50000">
                <a:srgbClr val="F4EE04"/>
              </a:gs>
              <a:gs pos="100000">
                <a:srgbClr val="716E02"/>
              </a:gs>
            </a:gsLst>
            <a:lin ang="5400000" scaled="1"/>
          </a:gradFill>
          <a:ln>
            <a:solidFill>
              <a:schemeClr val="tx1"/>
            </a:solidFill>
            <a:miter lim="800000"/>
            <a:headEnd/>
            <a:tailEnd/>
          </a:ln>
        </p:spPr>
        <p:txBody>
          <a:bodyPr/>
          <a:lstStyle/>
          <a:p>
            <a:pPr eaLnBrk="1" hangingPunct="1"/>
            <a:r>
              <a:rPr lang="es-AR" altLang="es-AR" sz="3200" b="1" smtClean="0"/>
              <a:t>Esquema de reacción donde interviene un Citocromo P450 </a:t>
            </a:r>
            <a:endParaRPr lang="es-ES" altLang="es-AR" sz="3200" b="1" smtClean="0"/>
          </a:p>
        </p:txBody>
      </p:sp>
      <p:sp>
        <p:nvSpPr>
          <p:cNvPr id="51203" name="Text Box 26"/>
          <p:cNvSpPr txBox="1">
            <a:spLocks noChangeArrowheads="1"/>
          </p:cNvSpPr>
          <p:nvPr/>
        </p:nvSpPr>
        <p:spPr bwMode="auto">
          <a:xfrm>
            <a:off x="1619250" y="3068638"/>
            <a:ext cx="58324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endParaRPr lang="es-ES_tradnl" altLang="es-AR" baseline="0"/>
          </a:p>
        </p:txBody>
      </p:sp>
      <p:sp>
        <p:nvSpPr>
          <p:cNvPr id="51204" name="Text Box 37"/>
          <p:cNvSpPr txBox="1">
            <a:spLocks noChangeArrowheads="1"/>
          </p:cNvSpPr>
          <p:nvPr/>
        </p:nvSpPr>
        <p:spPr bwMode="auto">
          <a:xfrm>
            <a:off x="1042988" y="4581525"/>
            <a:ext cx="12969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solidFill>
                  <a:srgbClr val="F42B0A"/>
                </a:solidFill>
              </a:rPr>
              <a:t>NADPH</a:t>
            </a:r>
          </a:p>
        </p:txBody>
      </p:sp>
      <p:sp>
        <p:nvSpPr>
          <p:cNvPr id="51205" name="Text Box 38"/>
          <p:cNvSpPr txBox="1">
            <a:spLocks noChangeArrowheads="1"/>
          </p:cNvSpPr>
          <p:nvPr/>
        </p:nvSpPr>
        <p:spPr bwMode="auto">
          <a:xfrm>
            <a:off x="971550" y="5445125"/>
            <a:ext cx="1079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solidFill>
                  <a:srgbClr val="F42B0A"/>
                </a:solidFill>
              </a:rPr>
              <a:t>NADP</a:t>
            </a:r>
            <a:r>
              <a:rPr lang="es-ES" altLang="es-AR" b="1" baseline="30000">
                <a:solidFill>
                  <a:srgbClr val="F42B0A"/>
                </a:solidFill>
              </a:rPr>
              <a:t>+</a:t>
            </a:r>
            <a:endParaRPr lang="es-ES" altLang="es-AR" b="1" baseline="0">
              <a:solidFill>
                <a:srgbClr val="F42B0A"/>
              </a:solidFill>
            </a:endParaRPr>
          </a:p>
        </p:txBody>
      </p:sp>
      <p:sp>
        <p:nvSpPr>
          <p:cNvPr id="51206" name="AutoShape 28"/>
          <p:cNvSpPr>
            <a:spLocks noChangeArrowheads="1"/>
          </p:cNvSpPr>
          <p:nvPr/>
        </p:nvSpPr>
        <p:spPr bwMode="auto">
          <a:xfrm>
            <a:off x="3490913" y="1835150"/>
            <a:ext cx="835025" cy="404813"/>
          </a:xfrm>
          <a:prstGeom prst="curvedUpArrow">
            <a:avLst>
              <a:gd name="adj1" fmla="val 36022"/>
              <a:gd name="adj2" fmla="val 99489"/>
              <a:gd name="adj3" fmla="val 33333"/>
            </a:avLst>
          </a:prstGeom>
          <a:solidFill>
            <a:srgbClr val="5C540A"/>
          </a:solidFill>
          <a:ln w="9525">
            <a:solidFill>
              <a:srgbClr val="000000"/>
            </a:solidFill>
            <a:miter lim="800000"/>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1207" name="Line 29"/>
          <p:cNvSpPr>
            <a:spLocks noChangeShapeType="1"/>
          </p:cNvSpPr>
          <p:nvPr/>
        </p:nvSpPr>
        <p:spPr bwMode="auto">
          <a:xfrm>
            <a:off x="3132138" y="2311400"/>
            <a:ext cx="1462087" cy="0"/>
          </a:xfrm>
          <a:prstGeom prst="line">
            <a:avLst/>
          </a:prstGeom>
          <a:noFill/>
          <a:ln w="9525">
            <a:solidFill>
              <a:srgbClr val="000000"/>
            </a:solidFill>
            <a:round/>
            <a:headEnd/>
            <a:tailEnd type="triangle" w="sm" len="sm"/>
          </a:ln>
          <a:extLst>
            <a:ext uri="{909E8E84-426E-40DD-AFC4-6F175D3DCCD1}">
              <a14:hiddenFill xmlns:a14="http://schemas.microsoft.com/office/drawing/2010/main">
                <a:noFill/>
              </a14:hiddenFill>
            </a:ext>
          </a:extLst>
        </p:spPr>
        <p:txBody>
          <a:bodyPr/>
          <a:lstStyle/>
          <a:p>
            <a:endParaRPr lang="es-AR"/>
          </a:p>
        </p:txBody>
      </p:sp>
      <p:sp>
        <p:nvSpPr>
          <p:cNvPr id="51208" name="AutoShape 30"/>
          <p:cNvSpPr>
            <a:spLocks noChangeArrowheads="1"/>
          </p:cNvSpPr>
          <p:nvPr/>
        </p:nvSpPr>
        <p:spPr bwMode="auto">
          <a:xfrm>
            <a:off x="3419475" y="2311400"/>
            <a:ext cx="939800" cy="508000"/>
          </a:xfrm>
          <a:prstGeom prst="curvedDownArrow">
            <a:avLst>
              <a:gd name="adj1" fmla="val 26722"/>
              <a:gd name="adj2" fmla="val 74000"/>
              <a:gd name="adj3" fmla="val 33333"/>
            </a:avLst>
          </a:prstGeom>
          <a:solidFill>
            <a:srgbClr val="5C540A"/>
          </a:solidFill>
          <a:ln w="9525">
            <a:solidFill>
              <a:srgbClr val="000000"/>
            </a:solidFill>
            <a:miter lim="800000"/>
            <a:headEnd/>
            <a:tailEnd/>
          </a:ln>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1209" name="Text Box 31"/>
          <p:cNvSpPr txBox="1">
            <a:spLocks noChangeArrowheads="1"/>
          </p:cNvSpPr>
          <p:nvPr/>
        </p:nvSpPr>
        <p:spPr bwMode="auto">
          <a:xfrm>
            <a:off x="4211638" y="2744788"/>
            <a:ext cx="24733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sz="2400" b="1" baseline="0">
                <a:solidFill>
                  <a:srgbClr val="5C540A"/>
                </a:solidFill>
              </a:rPr>
              <a:t>CytP450 (oxid)</a:t>
            </a:r>
          </a:p>
        </p:txBody>
      </p:sp>
      <p:sp>
        <p:nvSpPr>
          <p:cNvPr id="51210" name="Text Box 32"/>
          <p:cNvSpPr txBox="1">
            <a:spLocks noChangeArrowheads="1"/>
          </p:cNvSpPr>
          <p:nvPr/>
        </p:nvSpPr>
        <p:spPr bwMode="auto">
          <a:xfrm>
            <a:off x="1547813" y="2762250"/>
            <a:ext cx="21510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just" eaLnBrk="1" hangingPunct="1"/>
            <a:r>
              <a:rPr lang="es-ES" altLang="es-AR" sz="2400" b="1" baseline="0">
                <a:solidFill>
                  <a:srgbClr val="5C540A"/>
                </a:solidFill>
              </a:rPr>
              <a:t>CytP450 (red)</a:t>
            </a:r>
          </a:p>
        </p:txBody>
      </p:sp>
      <p:sp>
        <p:nvSpPr>
          <p:cNvPr id="51211" name="Text Box 33"/>
          <p:cNvSpPr txBox="1">
            <a:spLocks noChangeArrowheads="1"/>
          </p:cNvSpPr>
          <p:nvPr/>
        </p:nvSpPr>
        <p:spPr bwMode="auto">
          <a:xfrm>
            <a:off x="1258888" y="2024063"/>
            <a:ext cx="1420812" cy="457200"/>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sz="2400" b="1" baseline="0"/>
              <a:t>Sustrato</a:t>
            </a:r>
          </a:p>
        </p:txBody>
      </p:sp>
      <p:sp>
        <p:nvSpPr>
          <p:cNvPr id="51212" name="Text Box 34"/>
          <p:cNvSpPr txBox="1">
            <a:spLocks noChangeArrowheads="1"/>
          </p:cNvSpPr>
          <p:nvPr/>
        </p:nvSpPr>
        <p:spPr bwMode="auto">
          <a:xfrm>
            <a:off x="4859338" y="2095500"/>
            <a:ext cx="3144837" cy="457200"/>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sz="2400" b="1" baseline="0"/>
              <a:t>Sustrato hidroxilado</a:t>
            </a:r>
          </a:p>
        </p:txBody>
      </p:sp>
      <p:sp>
        <p:nvSpPr>
          <p:cNvPr id="51213" name="Text Box 35"/>
          <p:cNvSpPr txBox="1">
            <a:spLocks noChangeArrowheads="1"/>
          </p:cNvSpPr>
          <p:nvPr/>
        </p:nvSpPr>
        <p:spPr bwMode="auto">
          <a:xfrm>
            <a:off x="2843213" y="1484313"/>
            <a:ext cx="62706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sz="2400" b="1" baseline="0">
                <a:solidFill>
                  <a:srgbClr val="F42B0A"/>
                </a:solidFill>
              </a:rPr>
              <a:t>O</a:t>
            </a:r>
            <a:r>
              <a:rPr lang="es-ES" altLang="es-AR" sz="2400" b="1">
                <a:solidFill>
                  <a:srgbClr val="F42B0A"/>
                </a:solidFill>
              </a:rPr>
              <a:t>2  </a:t>
            </a:r>
            <a:endParaRPr lang="es-ES" altLang="es-AR" sz="2400" b="1" baseline="0">
              <a:solidFill>
                <a:srgbClr val="F42B0A"/>
              </a:solidFill>
            </a:endParaRPr>
          </a:p>
        </p:txBody>
      </p:sp>
      <p:sp>
        <p:nvSpPr>
          <p:cNvPr id="51214" name="Text Box 36"/>
          <p:cNvSpPr txBox="1">
            <a:spLocks noChangeArrowheads="1"/>
          </p:cNvSpPr>
          <p:nvPr/>
        </p:nvSpPr>
        <p:spPr bwMode="auto">
          <a:xfrm>
            <a:off x="4140200" y="1484313"/>
            <a:ext cx="868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sz="2400" b="1" baseline="0">
                <a:solidFill>
                  <a:srgbClr val="F42B0A"/>
                </a:solidFill>
              </a:rPr>
              <a:t>H</a:t>
            </a:r>
            <a:r>
              <a:rPr lang="es-ES" altLang="es-AR" sz="2400" b="1">
                <a:solidFill>
                  <a:srgbClr val="F42B0A"/>
                </a:solidFill>
              </a:rPr>
              <a:t>2</a:t>
            </a:r>
            <a:r>
              <a:rPr lang="es-ES" altLang="es-AR" sz="2400" b="1" baseline="0">
                <a:solidFill>
                  <a:srgbClr val="F42B0A"/>
                </a:solidFill>
              </a:rPr>
              <a:t>O</a:t>
            </a:r>
            <a:r>
              <a:rPr lang="es-ES" altLang="es-AR" sz="2400" b="1">
                <a:solidFill>
                  <a:srgbClr val="F42B0A"/>
                </a:solidFill>
              </a:rPr>
              <a:t>  </a:t>
            </a:r>
            <a:endParaRPr lang="es-ES" altLang="es-AR" sz="2400" b="1" baseline="0">
              <a:solidFill>
                <a:srgbClr val="F42B0A"/>
              </a:solidFill>
            </a:endParaRPr>
          </a:p>
        </p:txBody>
      </p:sp>
      <p:sp>
        <p:nvSpPr>
          <p:cNvPr id="51215" name="Oval 43"/>
          <p:cNvSpPr>
            <a:spLocks noChangeArrowheads="1"/>
          </p:cNvSpPr>
          <p:nvPr/>
        </p:nvSpPr>
        <p:spPr bwMode="auto">
          <a:xfrm>
            <a:off x="2771775" y="4724400"/>
            <a:ext cx="1944688" cy="1512888"/>
          </a:xfrm>
          <a:prstGeom prst="ellipse">
            <a:avLst/>
          </a:prstGeom>
          <a:solidFill>
            <a:srgbClr val="CCEC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endParaRPr lang="es-ES" altLang="es-AR" sz="1600" b="1" baseline="0"/>
          </a:p>
          <a:p>
            <a:pPr algn="ctr" eaLnBrk="1" hangingPunct="1"/>
            <a:r>
              <a:rPr lang="es-ES" altLang="es-AR" sz="1600" b="1" i="1" baseline="0"/>
              <a:t>Citocromo P-450</a:t>
            </a:r>
          </a:p>
          <a:p>
            <a:pPr algn="ctr" eaLnBrk="1" hangingPunct="1"/>
            <a:r>
              <a:rPr lang="es-ES" altLang="es-AR" sz="1600" b="1" i="1" baseline="0"/>
              <a:t>Reductasa</a:t>
            </a:r>
          </a:p>
          <a:p>
            <a:pPr algn="ctr" eaLnBrk="1" hangingPunct="1"/>
            <a:r>
              <a:rPr lang="es-ES" altLang="es-AR" sz="1600" b="1" baseline="0"/>
              <a:t> (Fe-S)</a:t>
            </a:r>
          </a:p>
        </p:txBody>
      </p:sp>
      <p:sp>
        <p:nvSpPr>
          <p:cNvPr id="51216" name="Oval 45"/>
          <p:cNvSpPr>
            <a:spLocks noChangeArrowheads="1"/>
          </p:cNvSpPr>
          <p:nvPr/>
        </p:nvSpPr>
        <p:spPr bwMode="auto">
          <a:xfrm>
            <a:off x="4859338" y="4791075"/>
            <a:ext cx="1944687" cy="1512888"/>
          </a:xfrm>
          <a:prstGeom prst="ellipse">
            <a:avLst/>
          </a:prstGeom>
          <a:solidFill>
            <a:srgbClr val="CCEC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algn="ctr" eaLnBrk="1" hangingPunct="1"/>
            <a:r>
              <a:rPr lang="es-ES" altLang="es-AR" sz="1600" b="1" baseline="0"/>
              <a:t>Citocromo P-450</a:t>
            </a:r>
          </a:p>
          <a:p>
            <a:pPr algn="ctr" eaLnBrk="1" hangingPunct="1"/>
            <a:r>
              <a:rPr lang="es-ES" altLang="es-AR" sz="1600" b="1" baseline="0"/>
              <a:t>reducido</a:t>
            </a:r>
          </a:p>
        </p:txBody>
      </p:sp>
      <p:sp>
        <p:nvSpPr>
          <p:cNvPr id="51217" name="Text Box 46"/>
          <p:cNvSpPr txBox="1">
            <a:spLocks noChangeArrowheads="1"/>
          </p:cNvSpPr>
          <p:nvPr/>
        </p:nvSpPr>
        <p:spPr bwMode="auto">
          <a:xfrm>
            <a:off x="7235825" y="4437063"/>
            <a:ext cx="6492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solidFill>
                  <a:schemeClr val="accent2"/>
                </a:solidFill>
              </a:rPr>
              <a:t>RH</a:t>
            </a:r>
          </a:p>
        </p:txBody>
      </p:sp>
      <p:sp>
        <p:nvSpPr>
          <p:cNvPr id="51218" name="Text Box 47"/>
          <p:cNvSpPr txBox="1">
            <a:spLocks noChangeArrowheads="1"/>
          </p:cNvSpPr>
          <p:nvPr/>
        </p:nvSpPr>
        <p:spPr bwMode="auto">
          <a:xfrm>
            <a:off x="7308850" y="6165850"/>
            <a:ext cx="863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sz="2000" b="1" baseline="0">
                <a:solidFill>
                  <a:schemeClr val="accent2"/>
                </a:solidFill>
              </a:rPr>
              <a:t>R</a:t>
            </a:r>
            <a:r>
              <a:rPr lang="es-ES" altLang="es-AR" sz="2000" b="1" baseline="0">
                <a:solidFill>
                  <a:srgbClr val="F42B0A"/>
                </a:solidFill>
              </a:rPr>
              <a:t>O</a:t>
            </a:r>
            <a:r>
              <a:rPr lang="es-ES" altLang="es-AR" sz="2000" b="1" baseline="0">
                <a:solidFill>
                  <a:schemeClr val="accent2"/>
                </a:solidFill>
              </a:rPr>
              <a:t>H</a:t>
            </a:r>
            <a:endParaRPr lang="es-ES" altLang="es-AR" baseline="0">
              <a:solidFill>
                <a:schemeClr val="accent2"/>
              </a:solidFill>
            </a:endParaRPr>
          </a:p>
        </p:txBody>
      </p:sp>
      <p:sp>
        <p:nvSpPr>
          <p:cNvPr id="51219" name="Text Box 48"/>
          <p:cNvSpPr txBox="1">
            <a:spLocks noChangeArrowheads="1"/>
          </p:cNvSpPr>
          <p:nvPr/>
        </p:nvSpPr>
        <p:spPr bwMode="auto">
          <a:xfrm>
            <a:off x="7162800" y="5157788"/>
            <a:ext cx="7191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sz="2000" b="1" baseline="0">
                <a:solidFill>
                  <a:srgbClr val="F42B0A"/>
                </a:solidFill>
              </a:rPr>
              <a:t>O</a:t>
            </a:r>
            <a:r>
              <a:rPr lang="es-ES" altLang="es-AR" sz="2000" b="1">
                <a:solidFill>
                  <a:srgbClr val="F42B0A"/>
                </a:solidFill>
              </a:rPr>
              <a:t>2</a:t>
            </a:r>
            <a:endParaRPr lang="es-ES" altLang="es-AR" sz="2000" b="1" baseline="0">
              <a:solidFill>
                <a:srgbClr val="F42B0A"/>
              </a:solidFill>
            </a:endParaRPr>
          </a:p>
        </p:txBody>
      </p:sp>
      <p:sp>
        <p:nvSpPr>
          <p:cNvPr id="51220" name="Text Box 49"/>
          <p:cNvSpPr txBox="1">
            <a:spLocks noChangeArrowheads="1"/>
          </p:cNvSpPr>
          <p:nvPr/>
        </p:nvSpPr>
        <p:spPr bwMode="auto">
          <a:xfrm>
            <a:off x="7235825" y="5591175"/>
            <a:ext cx="720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sz="2000" b="1" baseline="0"/>
              <a:t>H</a:t>
            </a:r>
            <a:r>
              <a:rPr lang="es-ES" altLang="es-AR" sz="2000" b="1"/>
              <a:t>2</a:t>
            </a:r>
            <a:r>
              <a:rPr lang="es-ES" altLang="es-AR" sz="2000" b="1" baseline="0">
                <a:solidFill>
                  <a:srgbClr val="F42B0A"/>
                </a:solidFill>
              </a:rPr>
              <a:t>O</a:t>
            </a:r>
            <a:endParaRPr lang="es-ES" altLang="es-AR" baseline="0"/>
          </a:p>
        </p:txBody>
      </p:sp>
      <p:sp>
        <p:nvSpPr>
          <p:cNvPr id="51221" name="Text Box 39"/>
          <p:cNvSpPr txBox="1">
            <a:spLocks noChangeArrowheads="1"/>
          </p:cNvSpPr>
          <p:nvPr/>
        </p:nvSpPr>
        <p:spPr bwMode="auto">
          <a:xfrm>
            <a:off x="3132138" y="4652963"/>
            <a:ext cx="1223962" cy="366712"/>
          </a:xfrm>
          <a:prstGeom prst="rect">
            <a:avLst/>
          </a:prstGeom>
          <a:solidFill>
            <a:srgbClr val="FBFDA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spcBef>
                <a:spcPct val="50000"/>
              </a:spcBef>
            </a:pPr>
            <a:r>
              <a:rPr lang="es-ES" altLang="es-AR" b="1" baseline="0"/>
              <a:t>Oxidado</a:t>
            </a:r>
          </a:p>
        </p:txBody>
      </p:sp>
      <p:sp>
        <p:nvSpPr>
          <p:cNvPr id="51222" name="Text Box 40"/>
          <p:cNvSpPr txBox="1">
            <a:spLocks noChangeArrowheads="1"/>
          </p:cNvSpPr>
          <p:nvPr/>
        </p:nvSpPr>
        <p:spPr bwMode="auto">
          <a:xfrm>
            <a:off x="3059113" y="6092825"/>
            <a:ext cx="1439862" cy="366713"/>
          </a:xfrm>
          <a:prstGeom prst="rect">
            <a:avLst/>
          </a:prstGeom>
          <a:solidFill>
            <a:srgbClr val="FBFDA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Reducido</a:t>
            </a:r>
          </a:p>
        </p:txBody>
      </p:sp>
      <p:sp>
        <p:nvSpPr>
          <p:cNvPr id="51223" name="Text Box 41"/>
          <p:cNvSpPr txBox="1">
            <a:spLocks noChangeArrowheads="1"/>
          </p:cNvSpPr>
          <p:nvPr/>
        </p:nvSpPr>
        <p:spPr bwMode="auto">
          <a:xfrm>
            <a:off x="5148263" y="4575175"/>
            <a:ext cx="1439862" cy="366713"/>
          </a:xfrm>
          <a:prstGeom prst="rect">
            <a:avLst/>
          </a:prstGeom>
          <a:solidFill>
            <a:srgbClr val="FBFDA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Reducido</a:t>
            </a:r>
          </a:p>
        </p:txBody>
      </p:sp>
      <p:sp>
        <p:nvSpPr>
          <p:cNvPr id="51224" name="Text Box 42"/>
          <p:cNvSpPr txBox="1">
            <a:spLocks noChangeArrowheads="1"/>
          </p:cNvSpPr>
          <p:nvPr/>
        </p:nvSpPr>
        <p:spPr bwMode="auto">
          <a:xfrm>
            <a:off x="5219700" y="6230938"/>
            <a:ext cx="1223963" cy="366712"/>
          </a:xfrm>
          <a:prstGeom prst="rect">
            <a:avLst/>
          </a:prstGeom>
          <a:solidFill>
            <a:srgbClr val="FBFDA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r>
              <a:rPr lang="es-ES" altLang="es-AR" b="1" baseline="0"/>
              <a:t>Oxidado</a:t>
            </a:r>
          </a:p>
        </p:txBody>
      </p:sp>
      <p:sp>
        <p:nvSpPr>
          <p:cNvPr id="51225" name="AutoShape 63"/>
          <p:cNvSpPr>
            <a:spLocks noChangeArrowheads="1"/>
          </p:cNvSpPr>
          <p:nvPr/>
        </p:nvSpPr>
        <p:spPr bwMode="auto">
          <a:xfrm>
            <a:off x="2195513" y="4868863"/>
            <a:ext cx="503237" cy="1152525"/>
          </a:xfrm>
          <a:prstGeom prst="curvedLeftArrow">
            <a:avLst>
              <a:gd name="adj1" fmla="val 45804"/>
              <a:gd name="adj2" fmla="val 91609"/>
              <a:gd name="adj3" fmla="val 33333"/>
            </a:avLst>
          </a:prstGeom>
          <a:solidFill>
            <a:srgbClr val="5C540A"/>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1226" name="AutoShape 64"/>
          <p:cNvSpPr>
            <a:spLocks noChangeArrowheads="1"/>
          </p:cNvSpPr>
          <p:nvPr/>
        </p:nvSpPr>
        <p:spPr bwMode="auto">
          <a:xfrm>
            <a:off x="2700338" y="4797425"/>
            <a:ext cx="431800" cy="1584325"/>
          </a:xfrm>
          <a:prstGeom prst="curvedRightArrow">
            <a:avLst>
              <a:gd name="adj1" fmla="val 41176"/>
              <a:gd name="adj2" fmla="val 114558"/>
              <a:gd name="adj3" fmla="val 33333"/>
            </a:avLst>
          </a:prstGeom>
          <a:solidFill>
            <a:srgbClr val="5C540A"/>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nvGrpSpPr>
          <p:cNvPr id="51227" name="Group 67"/>
          <p:cNvGrpSpPr>
            <a:grpSpLocks/>
          </p:cNvGrpSpPr>
          <p:nvPr/>
        </p:nvGrpSpPr>
        <p:grpSpPr bwMode="auto">
          <a:xfrm>
            <a:off x="4356100" y="4581525"/>
            <a:ext cx="792163" cy="1655763"/>
            <a:chOff x="2744" y="2886"/>
            <a:chExt cx="499" cy="1043"/>
          </a:xfrm>
        </p:grpSpPr>
        <p:sp>
          <p:nvSpPr>
            <p:cNvPr id="51231" name="AutoShape 65"/>
            <p:cNvSpPr>
              <a:spLocks noChangeArrowheads="1"/>
            </p:cNvSpPr>
            <p:nvPr/>
          </p:nvSpPr>
          <p:spPr bwMode="auto">
            <a:xfrm rot="-5400000">
              <a:off x="2359" y="3271"/>
              <a:ext cx="1043" cy="273"/>
            </a:xfrm>
            <a:prstGeom prst="curvedUpArrow">
              <a:avLst>
                <a:gd name="adj1" fmla="val 46854"/>
                <a:gd name="adj2" fmla="val 123265"/>
                <a:gd name="adj3" fmla="val 50731"/>
              </a:avLst>
            </a:prstGeom>
            <a:solidFill>
              <a:srgbClr val="5C540A"/>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1232" name="AutoShape 66"/>
            <p:cNvSpPr>
              <a:spLocks noChangeArrowheads="1"/>
            </p:cNvSpPr>
            <p:nvPr/>
          </p:nvSpPr>
          <p:spPr bwMode="auto">
            <a:xfrm rot="-5400000">
              <a:off x="2631" y="3316"/>
              <a:ext cx="998" cy="227"/>
            </a:xfrm>
            <a:prstGeom prst="curvedDownArrow">
              <a:avLst>
                <a:gd name="adj1" fmla="val 49318"/>
                <a:gd name="adj2" fmla="val 149785"/>
                <a:gd name="adj3" fmla="val 33333"/>
              </a:avLst>
            </a:prstGeom>
            <a:solidFill>
              <a:srgbClr val="5C540A"/>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grpSp>
      <p:sp>
        <p:nvSpPr>
          <p:cNvPr id="51228" name="AutoShape 69"/>
          <p:cNvSpPr>
            <a:spLocks noChangeArrowheads="1"/>
          </p:cNvSpPr>
          <p:nvPr/>
        </p:nvSpPr>
        <p:spPr bwMode="auto">
          <a:xfrm rot="5135878">
            <a:off x="6192837" y="5408613"/>
            <a:ext cx="1655763" cy="433388"/>
          </a:xfrm>
          <a:prstGeom prst="curvedUpArrow">
            <a:avLst>
              <a:gd name="adj1" fmla="val 46854"/>
              <a:gd name="adj2" fmla="val 123264"/>
              <a:gd name="adj3" fmla="val 50731"/>
            </a:avLst>
          </a:prstGeom>
          <a:solidFill>
            <a:srgbClr val="5C540A"/>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1229" name="AutoShape 70"/>
          <p:cNvSpPr>
            <a:spLocks noChangeArrowheads="1"/>
          </p:cNvSpPr>
          <p:nvPr/>
        </p:nvSpPr>
        <p:spPr bwMode="auto">
          <a:xfrm rot="5271095">
            <a:off x="5831681" y="5409407"/>
            <a:ext cx="1584325" cy="360362"/>
          </a:xfrm>
          <a:prstGeom prst="curvedDownArrow">
            <a:avLst>
              <a:gd name="adj1" fmla="val 49318"/>
              <a:gd name="adj2" fmla="val 149786"/>
              <a:gd name="adj3" fmla="val 33333"/>
            </a:avLst>
          </a:prstGeom>
          <a:solidFill>
            <a:srgbClr val="5C540A"/>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
        <p:nvSpPr>
          <p:cNvPr id="51230" name="AutoShape 71"/>
          <p:cNvSpPr>
            <a:spLocks noChangeArrowheads="1"/>
          </p:cNvSpPr>
          <p:nvPr/>
        </p:nvSpPr>
        <p:spPr bwMode="auto">
          <a:xfrm>
            <a:off x="6804025" y="5300663"/>
            <a:ext cx="431800" cy="433387"/>
          </a:xfrm>
          <a:prstGeom prst="curvedRightArrow">
            <a:avLst>
              <a:gd name="adj1" fmla="val 20074"/>
              <a:gd name="adj2" fmla="val 40147"/>
              <a:gd name="adj3" fmla="val 33333"/>
            </a:avLst>
          </a:prstGeom>
          <a:solidFill>
            <a:srgbClr val="5C540A"/>
          </a:solidFill>
          <a:ln w="9525">
            <a:solidFill>
              <a:schemeClr val="tx1"/>
            </a:solidFill>
            <a:miter lim="800000"/>
            <a:headEnd/>
            <a:tailEnd/>
          </a:ln>
        </p:spPr>
        <p:txBody>
          <a:bodyPr wrap="none" anchor="ctr"/>
          <a:lstStyle>
            <a:lvl1pPr eaLnBrk="0" hangingPunct="0">
              <a:defRPr baseline="-25000">
                <a:solidFill>
                  <a:schemeClr val="tx1"/>
                </a:solidFill>
                <a:latin typeface="Arial" charset="0"/>
                <a:cs typeface="Arial" charset="0"/>
              </a:defRPr>
            </a:lvl1pPr>
            <a:lvl2pPr marL="742950" indent="-285750" eaLnBrk="0" hangingPunct="0">
              <a:defRPr baseline="-25000">
                <a:solidFill>
                  <a:schemeClr val="tx1"/>
                </a:solidFill>
                <a:latin typeface="Arial" charset="0"/>
                <a:cs typeface="Arial" charset="0"/>
              </a:defRPr>
            </a:lvl2pPr>
            <a:lvl3pPr marL="1143000" indent="-228600" eaLnBrk="0" hangingPunct="0">
              <a:defRPr baseline="-25000">
                <a:solidFill>
                  <a:schemeClr val="tx1"/>
                </a:solidFill>
                <a:latin typeface="Arial" charset="0"/>
                <a:cs typeface="Arial" charset="0"/>
              </a:defRPr>
            </a:lvl3pPr>
            <a:lvl4pPr marL="1600200" indent="-228600" eaLnBrk="0" hangingPunct="0">
              <a:defRPr baseline="-25000">
                <a:solidFill>
                  <a:schemeClr val="tx1"/>
                </a:solidFill>
                <a:latin typeface="Arial" charset="0"/>
                <a:cs typeface="Arial" charset="0"/>
              </a:defRPr>
            </a:lvl4pPr>
            <a:lvl5pPr marL="2057400" indent="-228600" eaLnBrk="0" hangingPunct="0">
              <a:defRPr baseline="-25000">
                <a:solidFill>
                  <a:schemeClr val="tx1"/>
                </a:solidFill>
                <a:latin typeface="Arial" charset="0"/>
                <a:cs typeface="Arial" charset="0"/>
              </a:defRPr>
            </a:lvl5pPr>
            <a:lvl6pPr marL="2514600" indent="-228600" eaLnBrk="0" fontAlgn="base" hangingPunct="0">
              <a:spcBef>
                <a:spcPct val="0"/>
              </a:spcBef>
              <a:spcAft>
                <a:spcPct val="0"/>
              </a:spcAft>
              <a:defRPr baseline="-25000">
                <a:solidFill>
                  <a:schemeClr val="tx1"/>
                </a:solidFill>
                <a:latin typeface="Arial" charset="0"/>
                <a:cs typeface="Arial" charset="0"/>
              </a:defRPr>
            </a:lvl6pPr>
            <a:lvl7pPr marL="2971800" indent="-228600" eaLnBrk="0" fontAlgn="base" hangingPunct="0">
              <a:spcBef>
                <a:spcPct val="0"/>
              </a:spcBef>
              <a:spcAft>
                <a:spcPct val="0"/>
              </a:spcAft>
              <a:defRPr baseline="-25000">
                <a:solidFill>
                  <a:schemeClr val="tx1"/>
                </a:solidFill>
                <a:latin typeface="Arial" charset="0"/>
                <a:cs typeface="Arial" charset="0"/>
              </a:defRPr>
            </a:lvl7pPr>
            <a:lvl8pPr marL="3429000" indent="-228600" eaLnBrk="0" fontAlgn="base" hangingPunct="0">
              <a:spcBef>
                <a:spcPct val="0"/>
              </a:spcBef>
              <a:spcAft>
                <a:spcPct val="0"/>
              </a:spcAft>
              <a:defRPr baseline="-25000">
                <a:solidFill>
                  <a:schemeClr val="tx1"/>
                </a:solidFill>
                <a:latin typeface="Arial" charset="0"/>
                <a:cs typeface="Arial" charset="0"/>
              </a:defRPr>
            </a:lvl8pPr>
            <a:lvl9pPr marL="3886200" indent="-228600" eaLnBrk="0" fontAlgn="base" hangingPunct="0">
              <a:spcBef>
                <a:spcPct val="0"/>
              </a:spcBef>
              <a:spcAft>
                <a:spcPct val="0"/>
              </a:spcAft>
              <a:defRPr baseline="-25000">
                <a:solidFill>
                  <a:schemeClr val="tx1"/>
                </a:solidFill>
                <a:latin typeface="Arial" charset="0"/>
                <a:cs typeface="Arial" charset="0"/>
              </a:defRPr>
            </a:lvl9pPr>
          </a:lstStyle>
          <a:p>
            <a:pPr eaLnBrk="1" hangingPunct="1"/>
            <a:endParaRPr lang="en-US" altLang="es-AR"/>
          </a:p>
        </p:txBody>
      </p:sp>
    </p:spTree>
    <p:extLst>
      <p:ext uri="{BB962C8B-B14F-4D97-AF65-F5344CB8AC3E}">
        <p14:creationId xmlns:p14="http://schemas.microsoft.com/office/powerpoint/2010/main" val="7134446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355600"/>
            <a:ext cx="8226425" cy="6169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19" name="1 CuadroTexto"/>
          <p:cNvSpPr txBox="1">
            <a:spLocks noChangeArrowheads="1"/>
          </p:cNvSpPr>
          <p:nvPr/>
        </p:nvSpPr>
        <p:spPr bwMode="auto">
          <a:xfrm>
            <a:off x="469900" y="1731963"/>
            <a:ext cx="822483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s-MX" altLang="es-AR" b="1">
                <a:latin typeface="Comic Sans MS" pitchFamily="66" charset="0"/>
              </a:rPr>
              <a:t>ES EL PRINCIPAL INTERMEDIARIO DE ALTO CONTENIDO ENERGÉTICO</a:t>
            </a:r>
            <a:endParaRPr lang="es-AR" altLang="es-AR" b="1">
              <a:latin typeface="Comic Sans MS" pitchFamily="66" charset="0"/>
            </a:endParaRPr>
          </a:p>
        </p:txBody>
      </p:sp>
    </p:spTree>
    <p:extLst>
      <p:ext uri="{BB962C8B-B14F-4D97-AF65-F5344CB8AC3E}">
        <p14:creationId xmlns:p14="http://schemas.microsoft.com/office/powerpoint/2010/main" val="23229828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6444" y="1233144"/>
            <a:ext cx="6481900" cy="4860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title"/>
          </p:nvPr>
        </p:nvSpPr>
        <p:spPr>
          <a:xfrm>
            <a:off x="467544" y="269776"/>
            <a:ext cx="8229600" cy="1143000"/>
          </a:xfrm>
        </p:spPr>
        <p:txBody>
          <a:bodyPr>
            <a:noAutofit/>
          </a:bodyPr>
          <a:lstStyle/>
          <a:p>
            <a:r>
              <a:rPr lang="es-ES" altLang="es-AR" sz="3600" b="1" dirty="0" smtClean="0"/>
              <a:t>Compuestos con uniones ricas en energía</a:t>
            </a:r>
            <a:br>
              <a:rPr lang="es-ES" altLang="es-AR" sz="3600" b="1" dirty="0" smtClean="0"/>
            </a:br>
            <a:endParaRPr lang="es-AR" sz="3600" dirty="0"/>
          </a:p>
        </p:txBody>
      </p:sp>
      <p:sp>
        <p:nvSpPr>
          <p:cNvPr id="3" name="2 Marcador de contenido"/>
          <p:cNvSpPr>
            <a:spLocks noGrp="1"/>
          </p:cNvSpPr>
          <p:nvPr>
            <p:ph idx="1"/>
          </p:nvPr>
        </p:nvSpPr>
        <p:spPr/>
        <p:txBody>
          <a:bodyPr/>
          <a:lstStyle/>
          <a:p>
            <a:endParaRPr lang="es-AR" dirty="0"/>
          </a:p>
        </p:txBody>
      </p:sp>
    </p:spTree>
    <p:extLst>
      <p:ext uri="{BB962C8B-B14F-4D97-AF65-F5344CB8AC3E}">
        <p14:creationId xmlns:p14="http://schemas.microsoft.com/office/powerpoint/2010/main" val="20218649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Rectángulo"/>
          <p:cNvSpPr>
            <a:spLocks noChangeArrowheads="1"/>
          </p:cNvSpPr>
          <p:nvPr/>
        </p:nvSpPr>
        <p:spPr bwMode="auto">
          <a:xfrm>
            <a:off x="179388" y="333375"/>
            <a:ext cx="8496300" cy="5222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s-ES_tradnl" altLang="es-AR" sz="2800" b="1">
                <a:latin typeface="Arial Rounded MT Bold" pitchFamily="34" charset="0"/>
              </a:rPr>
              <a:t>Desde el punto de vista químico</a:t>
            </a:r>
            <a:endParaRPr lang="es-AR" altLang="es-AR" sz="2800" b="1">
              <a:latin typeface="Arial Rounded MT Bold" pitchFamily="34" charset="0"/>
            </a:endParaRPr>
          </a:p>
        </p:txBody>
      </p:sp>
      <p:sp>
        <p:nvSpPr>
          <p:cNvPr id="3" name="2 Rectángulo"/>
          <p:cNvSpPr/>
          <p:nvPr/>
        </p:nvSpPr>
        <p:spPr>
          <a:xfrm>
            <a:off x="271463" y="1071563"/>
            <a:ext cx="3600450" cy="2246312"/>
          </a:xfrm>
          <a:prstGeom prst="rect">
            <a:avLst/>
          </a:prstGeom>
          <a:solidFill>
            <a:schemeClr val="bg1"/>
          </a:solidFill>
        </p:spPr>
        <p:txBody>
          <a:bodyPr>
            <a:spAutoFit/>
          </a:bodyPr>
          <a:lstStyle/>
          <a:p>
            <a:pPr fontAlgn="auto">
              <a:spcBef>
                <a:spcPts val="0"/>
              </a:spcBef>
              <a:spcAft>
                <a:spcPts val="0"/>
              </a:spcAft>
              <a:defRPr/>
            </a:pPr>
            <a:r>
              <a:rPr lang="es-AR" dirty="0">
                <a:latin typeface="+mn-lt"/>
              </a:rPr>
              <a:t> </a:t>
            </a:r>
            <a:r>
              <a:rPr lang="es-AR" sz="2000" b="1" u="sng" dirty="0">
                <a:latin typeface="Arial Rounded MT Bold" pitchFamily="34" charset="0"/>
              </a:rPr>
              <a:t>OXIDACIÓN</a:t>
            </a:r>
          </a:p>
          <a:p>
            <a:pPr fontAlgn="auto">
              <a:spcBef>
                <a:spcPts val="0"/>
              </a:spcBef>
              <a:spcAft>
                <a:spcPts val="0"/>
              </a:spcAft>
              <a:defRPr/>
            </a:pPr>
            <a:endParaRPr lang="es-AR" sz="2000" b="1" dirty="0">
              <a:latin typeface="Arial Rounded MT Bold" pitchFamily="34" charset="0"/>
            </a:endParaRPr>
          </a:p>
          <a:p>
            <a:pPr marL="342900" indent="-342900" fontAlgn="auto">
              <a:spcBef>
                <a:spcPts val="0"/>
              </a:spcBef>
              <a:spcAft>
                <a:spcPts val="0"/>
              </a:spcAft>
              <a:buFont typeface="Arial" pitchFamily="34" charset="0"/>
              <a:buChar char="•"/>
              <a:defRPr/>
            </a:pPr>
            <a:r>
              <a:rPr lang="es-AR" sz="2000" dirty="0">
                <a:latin typeface="Arial Rounded MT Bold" pitchFamily="34" charset="0"/>
              </a:rPr>
              <a:t>Ganancia de oxígeno</a:t>
            </a:r>
          </a:p>
          <a:p>
            <a:pPr fontAlgn="auto">
              <a:spcBef>
                <a:spcPts val="0"/>
              </a:spcBef>
              <a:spcAft>
                <a:spcPts val="0"/>
              </a:spcAft>
              <a:defRPr/>
            </a:pPr>
            <a:endParaRPr lang="es-AR" sz="2000" dirty="0">
              <a:latin typeface="Arial Rounded MT Bold" pitchFamily="34" charset="0"/>
            </a:endParaRPr>
          </a:p>
          <a:p>
            <a:pPr marL="342900" indent="-342900" fontAlgn="auto">
              <a:spcBef>
                <a:spcPts val="0"/>
              </a:spcBef>
              <a:spcAft>
                <a:spcPts val="0"/>
              </a:spcAft>
              <a:buFont typeface="Arial" pitchFamily="34" charset="0"/>
              <a:buChar char="•"/>
              <a:defRPr/>
            </a:pPr>
            <a:r>
              <a:rPr lang="es-AR" sz="2000" dirty="0">
                <a:latin typeface="Arial Rounded MT Bold" pitchFamily="34" charset="0"/>
              </a:rPr>
              <a:t>Pérdida de electrones</a:t>
            </a:r>
          </a:p>
          <a:p>
            <a:pPr fontAlgn="auto">
              <a:spcBef>
                <a:spcPts val="0"/>
              </a:spcBef>
              <a:spcAft>
                <a:spcPts val="0"/>
              </a:spcAft>
              <a:defRPr/>
            </a:pPr>
            <a:endParaRPr lang="es-AR" sz="2000" dirty="0">
              <a:latin typeface="Arial Rounded MT Bold" pitchFamily="34" charset="0"/>
            </a:endParaRPr>
          </a:p>
          <a:p>
            <a:pPr marL="342900" indent="-342900" fontAlgn="auto">
              <a:spcBef>
                <a:spcPts val="0"/>
              </a:spcBef>
              <a:spcAft>
                <a:spcPts val="0"/>
              </a:spcAft>
              <a:buFont typeface="Arial" pitchFamily="34" charset="0"/>
              <a:buChar char="•"/>
              <a:defRPr/>
            </a:pPr>
            <a:r>
              <a:rPr lang="es-AR" sz="2000" dirty="0">
                <a:latin typeface="Arial Rounded MT Bold" pitchFamily="34" charset="0"/>
              </a:rPr>
              <a:t>Pérdida de hidrógeno</a:t>
            </a:r>
          </a:p>
        </p:txBody>
      </p:sp>
      <p:sp>
        <p:nvSpPr>
          <p:cNvPr id="4" name="3 Rectángulo"/>
          <p:cNvSpPr/>
          <p:nvPr/>
        </p:nvSpPr>
        <p:spPr>
          <a:xfrm>
            <a:off x="5018088" y="1071563"/>
            <a:ext cx="3671887" cy="2524125"/>
          </a:xfrm>
          <a:prstGeom prst="rect">
            <a:avLst/>
          </a:prstGeom>
          <a:solidFill>
            <a:schemeClr val="bg1"/>
          </a:solidFill>
        </p:spPr>
        <p:txBody>
          <a:bodyPr>
            <a:spAutoFit/>
          </a:bodyPr>
          <a:lstStyle/>
          <a:p>
            <a:pPr fontAlgn="auto">
              <a:spcBef>
                <a:spcPts val="0"/>
              </a:spcBef>
              <a:spcAft>
                <a:spcPts val="0"/>
              </a:spcAft>
              <a:defRPr/>
            </a:pPr>
            <a:r>
              <a:rPr lang="es-AR" sz="2000" b="1" u="sng" dirty="0">
                <a:latin typeface="Arial Rounded MT Bold" pitchFamily="34" charset="0"/>
              </a:rPr>
              <a:t>REDUCCIÓN</a:t>
            </a:r>
          </a:p>
          <a:p>
            <a:pPr fontAlgn="auto">
              <a:spcBef>
                <a:spcPts val="0"/>
              </a:spcBef>
              <a:spcAft>
                <a:spcPts val="0"/>
              </a:spcAft>
              <a:defRPr/>
            </a:pPr>
            <a:endParaRPr lang="es-AR" sz="2000" b="1" dirty="0">
              <a:latin typeface="Arial Rounded MT Bold" pitchFamily="34" charset="0"/>
            </a:endParaRPr>
          </a:p>
          <a:p>
            <a:pPr marL="342900" indent="-342900" fontAlgn="auto">
              <a:spcBef>
                <a:spcPts val="0"/>
              </a:spcBef>
              <a:spcAft>
                <a:spcPts val="0"/>
              </a:spcAft>
              <a:buFont typeface="Arial" pitchFamily="34" charset="0"/>
              <a:buChar char="•"/>
              <a:defRPr/>
            </a:pPr>
            <a:r>
              <a:rPr lang="es-AR" sz="2000" dirty="0">
                <a:latin typeface="Arial Rounded MT Bold" pitchFamily="34" charset="0"/>
              </a:rPr>
              <a:t>Pérdida de oxígeno</a:t>
            </a:r>
          </a:p>
          <a:p>
            <a:pPr fontAlgn="auto">
              <a:spcBef>
                <a:spcPts val="0"/>
              </a:spcBef>
              <a:spcAft>
                <a:spcPts val="0"/>
              </a:spcAft>
              <a:defRPr/>
            </a:pPr>
            <a:endParaRPr lang="es-AR" sz="2000" dirty="0">
              <a:latin typeface="Arial Rounded MT Bold" pitchFamily="34" charset="0"/>
            </a:endParaRPr>
          </a:p>
          <a:p>
            <a:pPr marL="342900" indent="-342900" fontAlgn="auto">
              <a:spcBef>
                <a:spcPts val="0"/>
              </a:spcBef>
              <a:spcAft>
                <a:spcPts val="0"/>
              </a:spcAft>
              <a:buFont typeface="Arial" pitchFamily="34" charset="0"/>
              <a:buChar char="•"/>
              <a:defRPr/>
            </a:pPr>
            <a:r>
              <a:rPr lang="es-AR" sz="2000" dirty="0">
                <a:latin typeface="Arial Rounded MT Bold" pitchFamily="34" charset="0"/>
              </a:rPr>
              <a:t>Ganancia de electrones</a:t>
            </a:r>
          </a:p>
          <a:p>
            <a:pPr fontAlgn="auto">
              <a:spcBef>
                <a:spcPts val="0"/>
              </a:spcBef>
              <a:spcAft>
                <a:spcPts val="0"/>
              </a:spcAft>
              <a:defRPr/>
            </a:pPr>
            <a:endParaRPr lang="es-AR" sz="2000" dirty="0">
              <a:latin typeface="Arial Rounded MT Bold" pitchFamily="34" charset="0"/>
            </a:endParaRPr>
          </a:p>
          <a:p>
            <a:pPr marL="342900" indent="-342900" fontAlgn="auto">
              <a:spcBef>
                <a:spcPts val="0"/>
              </a:spcBef>
              <a:spcAft>
                <a:spcPts val="0"/>
              </a:spcAft>
              <a:buFont typeface="Arial" pitchFamily="34" charset="0"/>
              <a:buChar char="•"/>
              <a:defRPr/>
            </a:pPr>
            <a:r>
              <a:rPr lang="es-AR" sz="2000" dirty="0">
                <a:latin typeface="Arial Rounded MT Bold" pitchFamily="34" charset="0"/>
              </a:rPr>
              <a:t>Ganancia de hidrógeno </a:t>
            </a:r>
            <a:r>
              <a:rPr lang="es-AR" dirty="0">
                <a:latin typeface="Arial Rounded MT Bold" pitchFamily="34" charset="0"/>
              </a:rPr>
              <a:t>(en compuestos orgánicos)</a:t>
            </a:r>
          </a:p>
        </p:txBody>
      </p:sp>
      <p:sp>
        <p:nvSpPr>
          <p:cNvPr id="13317" name="6 Rectángulo"/>
          <p:cNvSpPr>
            <a:spLocks noChangeArrowheads="1"/>
          </p:cNvSpPr>
          <p:nvPr/>
        </p:nvSpPr>
        <p:spPr bwMode="auto">
          <a:xfrm>
            <a:off x="28575" y="5157788"/>
            <a:ext cx="9126538" cy="1384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s-AR" altLang="es-AR" sz="2000" b="1">
                <a:latin typeface="Arial Rounded MT Bold" pitchFamily="34" charset="0"/>
              </a:rPr>
              <a:t>El uso principal del OXÍGENO es en la RESPIRACIÓN</a:t>
            </a:r>
          </a:p>
          <a:p>
            <a:pPr algn="ctr" eaLnBrk="1" hangingPunct="1"/>
            <a:endParaRPr lang="es-AR" altLang="es-AR" sz="2400" b="1">
              <a:latin typeface="Arial Rounded MT Bold" pitchFamily="34" charset="0"/>
            </a:endParaRPr>
          </a:p>
          <a:p>
            <a:pPr algn="ctr" eaLnBrk="1" hangingPunct="1"/>
            <a:r>
              <a:rPr lang="es-AR" altLang="es-AR" sz="2000" b="1">
                <a:latin typeface="Arial Rounded MT Bold" pitchFamily="34" charset="0"/>
              </a:rPr>
              <a:t>Y ESTE ES EL PROCESO POR EL CUAL LAS CÉLULAS OBTIENEN ENERGÍA EN FORMA DE ATP</a:t>
            </a:r>
            <a:endParaRPr lang="es-AR" altLang="es-AR" sz="2400" b="1">
              <a:latin typeface="Arial Rounded MT Bold" pitchFamily="34" charset="0"/>
            </a:endParaRPr>
          </a:p>
        </p:txBody>
      </p:sp>
      <p:sp>
        <p:nvSpPr>
          <p:cNvPr id="13318" name="7 Rectángulo"/>
          <p:cNvSpPr>
            <a:spLocks noChangeArrowheads="1"/>
          </p:cNvSpPr>
          <p:nvPr/>
        </p:nvSpPr>
        <p:spPr bwMode="auto">
          <a:xfrm>
            <a:off x="271463" y="3933825"/>
            <a:ext cx="8640762" cy="10144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s-AR" altLang="es-AR" sz="2000" b="1">
                <a:latin typeface="Arial Rounded MT Bold" pitchFamily="34" charset="0"/>
              </a:rPr>
              <a:t>Este principio de OXIDO- REDUCCIÓN se aplica a los sistemas bioquímicos y es un concepto importante para la comprensión de la naturaleza de las oxidaciones biológicas.</a:t>
            </a:r>
            <a:endParaRPr lang="es-AR" altLang="es-AR"/>
          </a:p>
        </p:txBody>
      </p:sp>
    </p:spTree>
    <p:extLst>
      <p:ext uri="{BB962C8B-B14F-4D97-AF65-F5344CB8AC3E}">
        <p14:creationId xmlns:p14="http://schemas.microsoft.com/office/powerpoint/2010/main" val="27173323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55650" y="333375"/>
            <a:ext cx="7488238" cy="6278563"/>
          </a:xfrm>
          <a:prstGeom prst="rect">
            <a:avLst/>
          </a:prstGeom>
          <a:solidFill>
            <a:schemeClr val="bg1"/>
          </a:solidFill>
        </p:spPr>
        <p:txBody>
          <a:bodyPr>
            <a:spAutoFit/>
          </a:bodyPr>
          <a:lstStyle/>
          <a:p>
            <a:pPr algn="ctr" fontAlgn="auto">
              <a:lnSpc>
                <a:spcPct val="150000"/>
              </a:lnSpc>
              <a:spcBef>
                <a:spcPts val="0"/>
              </a:spcBef>
              <a:spcAft>
                <a:spcPts val="0"/>
              </a:spcAft>
              <a:defRPr/>
            </a:pPr>
            <a:r>
              <a:rPr lang="es-MX" sz="2400" b="1" dirty="0">
                <a:latin typeface="Arial Rounded MT Bold" pitchFamily="34" charset="0"/>
                <a:cs typeface="+mn-cs"/>
              </a:rPr>
              <a:t>EN LOS SISTEMAS REDOX</a:t>
            </a:r>
          </a:p>
          <a:p>
            <a:pPr algn="ctr" fontAlgn="auto">
              <a:lnSpc>
                <a:spcPct val="150000"/>
              </a:lnSpc>
              <a:spcBef>
                <a:spcPts val="0"/>
              </a:spcBef>
              <a:spcAft>
                <a:spcPts val="0"/>
              </a:spcAft>
              <a:defRPr/>
            </a:pPr>
            <a:r>
              <a:rPr lang="es-MX" sz="2400" b="1" dirty="0">
                <a:latin typeface="Arial Rounded MT Bold" pitchFamily="34" charset="0"/>
                <a:cs typeface="+mn-cs"/>
              </a:rPr>
              <a:t>LOS CAMBIOS DE ENERGÍA LIBRE </a:t>
            </a:r>
          </a:p>
          <a:p>
            <a:pPr algn="ctr" fontAlgn="auto">
              <a:lnSpc>
                <a:spcPct val="150000"/>
              </a:lnSpc>
              <a:spcBef>
                <a:spcPts val="0"/>
              </a:spcBef>
              <a:spcAft>
                <a:spcPts val="0"/>
              </a:spcAft>
              <a:defRPr/>
            </a:pPr>
            <a:r>
              <a:rPr lang="es-MX" sz="2400" b="1" dirty="0">
                <a:latin typeface="Arial Rounded MT Bold" pitchFamily="34" charset="0"/>
                <a:cs typeface="+mn-cs"/>
              </a:rPr>
              <a:t>PUEDEN EXPRESARSE EN TÉRMINOS DEL </a:t>
            </a:r>
          </a:p>
          <a:p>
            <a:pPr algn="ctr" fontAlgn="auto">
              <a:lnSpc>
                <a:spcPct val="150000"/>
              </a:lnSpc>
              <a:spcBef>
                <a:spcPts val="0"/>
              </a:spcBef>
              <a:spcAft>
                <a:spcPts val="0"/>
              </a:spcAft>
              <a:defRPr/>
            </a:pPr>
            <a:r>
              <a:rPr lang="es-MX" sz="2400" b="1" u="sng" dirty="0">
                <a:latin typeface="Arial Rounded MT Bold" pitchFamily="34" charset="0"/>
                <a:cs typeface="+mn-cs"/>
              </a:rPr>
              <a:t>POTENCIAL DE </a:t>
            </a:r>
          </a:p>
          <a:p>
            <a:pPr algn="ctr" fontAlgn="auto">
              <a:lnSpc>
                <a:spcPct val="150000"/>
              </a:lnSpc>
              <a:spcBef>
                <a:spcPts val="0"/>
              </a:spcBef>
              <a:spcAft>
                <a:spcPts val="0"/>
              </a:spcAft>
              <a:defRPr/>
            </a:pPr>
            <a:r>
              <a:rPr lang="es-MX" sz="2400" b="1" u="sng" dirty="0">
                <a:latin typeface="Arial Rounded MT Bold" pitchFamily="34" charset="0"/>
                <a:cs typeface="+mn-cs"/>
              </a:rPr>
              <a:t>OXIDACIÓN – REDUCCIÓN</a:t>
            </a:r>
          </a:p>
          <a:p>
            <a:pPr algn="ctr" fontAlgn="auto">
              <a:lnSpc>
                <a:spcPct val="150000"/>
              </a:lnSpc>
              <a:spcBef>
                <a:spcPts val="0"/>
              </a:spcBef>
              <a:spcAft>
                <a:spcPts val="0"/>
              </a:spcAft>
              <a:defRPr/>
            </a:pPr>
            <a:endParaRPr lang="es-MX" sz="2400" b="1" dirty="0">
              <a:latin typeface="Arial Rounded MT Bold" pitchFamily="34" charset="0"/>
              <a:cs typeface="+mn-cs"/>
            </a:endParaRPr>
          </a:p>
          <a:p>
            <a:pPr algn="ctr" fontAlgn="auto">
              <a:lnSpc>
                <a:spcPct val="150000"/>
              </a:lnSpc>
              <a:spcBef>
                <a:spcPts val="0"/>
              </a:spcBef>
              <a:spcAft>
                <a:spcPts val="0"/>
              </a:spcAft>
              <a:defRPr/>
            </a:pPr>
            <a:r>
              <a:rPr lang="es-MX" sz="2400" b="1" dirty="0">
                <a:latin typeface="Arial Rounded MT Bold" pitchFamily="34" charset="0"/>
                <a:cs typeface="+mn-cs"/>
              </a:rPr>
              <a:t>LAS ENZIMAS QUE INTERVIENEN EN LOS PROCESOS REDOX</a:t>
            </a:r>
          </a:p>
          <a:p>
            <a:pPr algn="ctr" fontAlgn="auto">
              <a:lnSpc>
                <a:spcPct val="150000"/>
              </a:lnSpc>
              <a:spcBef>
                <a:spcPts val="0"/>
              </a:spcBef>
              <a:spcAft>
                <a:spcPts val="0"/>
              </a:spcAft>
              <a:defRPr/>
            </a:pPr>
            <a:r>
              <a:rPr lang="es-MX" sz="2400" b="1" dirty="0">
                <a:latin typeface="Arial Rounded MT Bold" pitchFamily="34" charset="0"/>
                <a:cs typeface="+mn-cs"/>
              </a:rPr>
              <a:t>SE DENOMINAN </a:t>
            </a:r>
          </a:p>
          <a:p>
            <a:pPr algn="ctr" fontAlgn="auto">
              <a:lnSpc>
                <a:spcPct val="150000"/>
              </a:lnSpc>
              <a:spcBef>
                <a:spcPts val="0"/>
              </a:spcBef>
              <a:spcAft>
                <a:spcPts val="0"/>
              </a:spcAft>
              <a:defRPr/>
            </a:pPr>
            <a:endParaRPr lang="es-MX" sz="2400" b="1" dirty="0">
              <a:latin typeface="Arial Rounded MT Bold" pitchFamily="34" charset="0"/>
              <a:cs typeface="+mn-cs"/>
            </a:endParaRPr>
          </a:p>
          <a:p>
            <a:pPr algn="ctr" fontAlgn="auto">
              <a:lnSpc>
                <a:spcPct val="150000"/>
              </a:lnSpc>
              <a:spcBef>
                <a:spcPts val="0"/>
              </a:spcBef>
              <a:spcAft>
                <a:spcPts val="0"/>
              </a:spcAft>
              <a:defRPr/>
            </a:pPr>
            <a:r>
              <a:rPr lang="es-MX" sz="2800" b="1" dirty="0">
                <a:effectLst>
                  <a:outerShdw blurRad="38100" dist="38100" dir="2700000" algn="tl">
                    <a:srgbClr val="000000">
                      <a:alpha val="43137"/>
                    </a:srgbClr>
                  </a:outerShdw>
                </a:effectLst>
                <a:latin typeface="Arial Rounded MT Bold" pitchFamily="34" charset="0"/>
                <a:cs typeface="+mn-cs"/>
              </a:rPr>
              <a:t>OXIDORREDUCTASAS</a:t>
            </a:r>
            <a:endParaRPr lang="es-AR" sz="2800" b="1" dirty="0">
              <a:effectLst>
                <a:outerShdw blurRad="38100" dist="38100" dir="2700000" algn="tl">
                  <a:srgbClr val="000000">
                    <a:alpha val="43137"/>
                  </a:srgbClr>
                </a:outerShdw>
              </a:effectLst>
              <a:latin typeface="Arial Rounded MT Bold" pitchFamily="34" charset="0"/>
              <a:cs typeface="+mn-cs"/>
            </a:endParaRPr>
          </a:p>
        </p:txBody>
      </p:sp>
    </p:spTree>
    <p:extLst>
      <p:ext uri="{BB962C8B-B14F-4D97-AF65-F5344CB8AC3E}">
        <p14:creationId xmlns:p14="http://schemas.microsoft.com/office/powerpoint/2010/main" val="209176198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TotalTime>
  <Words>2328</Words>
  <Application>Microsoft Office PowerPoint</Application>
  <PresentationFormat>Presentación en pantalla (4:3)</PresentationFormat>
  <Paragraphs>539</Paragraphs>
  <Slides>57</Slides>
  <Notes>2</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57</vt:i4>
      </vt:variant>
    </vt:vector>
  </HeadingPairs>
  <TitlesOfParts>
    <vt:vector size="59" baseType="lpstr">
      <vt:lpstr>Tema de Office</vt:lpstr>
      <vt:lpstr>Fotografía de Photo Editor</vt:lpstr>
      <vt:lpstr> </vt:lpstr>
      <vt:lpstr>Cómo utiliza la célula la energía almacenada en los compuestos?</vt:lpstr>
      <vt:lpstr>Presentación de PowerPoint</vt:lpstr>
      <vt:lpstr>Presentación de PowerPoint</vt:lpstr>
      <vt:lpstr>MECANISMOS DE SINTESIS DE ATP</vt:lpstr>
      <vt:lpstr>Presentación de PowerPoint</vt:lpstr>
      <vt:lpstr>Compuestos con uniones ricas en energía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OXIDORREDUCTASAS (DESHIDROGENASAS)</vt:lpstr>
      <vt:lpstr>REACCION DE REDUCCION DE NAD+</vt:lpstr>
      <vt:lpstr>Deshidrogenasas ligadas a FAD ó a FMN</vt:lpstr>
      <vt:lpstr>FLAVINA</vt:lpstr>
      <vt:lpstr>Presentación de PowerPoint</vt:lpstr>
      <vt:lpstr>Presentación de PowerPoint</vt:lpstr>
      <vt:lpstr>Estructura mitocondrial</vt:lpstr>
      <vt:lpstr>Presentación de PowerPoint</vt:lpstr>
      <vt:lpstr>Destino de los equivalentes de reducción</vt:lpstr>
      <vt:lpstr>CADENA DE TRANSPORTE ELECTRONICO</vt:lpstr>
      <vt:lpstr>Potenciales de reducción estándar</vt:lpstr>
      <vt:lpstr>COMPONENTES DE LA CADENA DE TRANSPORTE ELECTRONICO</vt:lpstr>
      <vt:lpstr>REACCION DE LA UBIQUINONA</vt:lpstr>
      <vt:lpstr>Presentación de PowerPoint</vt:lpstr>
      <vt:lpstr>Presentación de PowerPoint</vt:lpstr>
      <vt:lpstr>Complejos de la Cadena de transporte electrónico-Citocromo c</vt:lpstr>
      <vt:lpstr>Presentación de PowerPoint</vt:lpstr>
      <vt:lpstr>REACCIONES DEL COMPLEJO I</vt:lpstr>
      <vt:lpstr>Reacciones que proveen de NADH a la cadena respiratoria</vt:lpstr>
      <vt:lpstr>Camino de los equivalentes de reducción en el Complejo I</vt:lpstr>
      <vt:lpstr>COMPLEJO II</vt:lpstr>
      <vt:lpstr>Deshidrogenasas que entregan electrones a la Ubiquinona</vt:lpstr>
      <vt:lpstr>CAMINO DE LOS ELECTRONES desde el COMPLEJO III al O2</vt:lpstr>
      <vt:lpstr>Presentación de PowerPoint</vt:lpstr>
      <vt:lpstr>Presentación de PowerPoint</vt:lpstr>
      <vt:lpstr>Ordenamiento de los componentes de la cadena respiratoria</vt:lpstr>
      <vt:lpstr>SINTESIS DE ATP  TEORIA QUIMIOSMOTICA</vt:lpstr>
      <vt:lpstr>Presentación de PowerPoint</vt:lpstr>
      <vt:lpstr>TRANSLOCACION DE PROTONES Y SINTESIS DE ATP </vt:lpstr>
      <vt:lpstr>POSTULADOS DE LA TEORIA QUIMIOSMOTICA</vt:lpstr>
      <vt:lpstr>INHIBIDORES</vt:lpstr>
      <vt:lpstr>Presentación de PowerPoint</vt:lpstr>
      <vt:lpstr>ACCION DE INHIBIDORES</vt:lpstr>
      <vt:lpstr>INHIBIDORES DE LA FOSFORILACIÓN</vt:lpstr>
      <vt:lpstr>DESACOPLANTES</vt:lpstr>
      <vt:lpstr>Relacion P/O en presencia de Inhibidores</vt:lpstr>
      <vt:lpstr>Presentación de PowerPoint</vt:lpstr>
      <vt:lpstr>CONTROL RESPIRATORIO </vt:lpstr>
      <vt:lpstr>Otros sistemas de transporte electrónico</vt:lpstr>
      <vt:lpstr>Presentación de PowerPoint</vt:lpstr>
      <vt:lpstr>MONOOXIGENASAS u OXIGENASAS DE FUNCION MIXTA ó HIDROXILASAS</vt:lpstr>
      <vt:lpstr>ESQUEMA DE REACCION  Y UBICACIÓN CELULAR DEL CITOCROMO 450</vt:lpstr>
      <vt:lpstr>Esquema de reacción donde interviene un Citocromo P450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ethel</dc:creator>
  <cp:lastModifiedBy>ethel</cp:lastModifiedBy>
  <cp:revision>3</cp:revision>
  <dcterms:created xsi:type="dcterms:W3CDTF">2015-08-31T12:54:02Z</dcterms:created>
  <dcterms:modified xsi:type="dcterms:W3CDTF">2015-08-31T13:12:10Z</dcterms:modified>
</cp:coreProperties>
</file>